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4" r:id="rId4"/>
    <p:sldId id="266" r:id="rId5"/>
    <p:sldId id="269" r:id="rId6"/>
    <p:sldId id="268" r:id="rId7"/>
    <p:sldId id="270" r:id="rId8"/>
    <p:sldId id="271" r:id="rId9"/>
    <p:sldId id="272" r:id="rId10"/>
    <p:sldId id="273" r:id="rId11"/>
    <p:sldId id="274" r:id="rId12"/>
    <p:sldId id="293" r:id="rId13"/>
    <p:sldId id="275" r:id="rId14"/>
    <p:sldId id="294" r:id="rId15"/>
    <p:sldId id="298" r:id="rId16"/>
    <p:sldId id="296" r:id="rId17"/>
    <p:sldId id="300" r:id="rId18"/>
    <p:sldId id="299" r:id="rId19"/>
    <p:sldId id="301" r:id="rId20"/>
    <p:sldId id="302" r:id="rId21"/>
    <p:sldId id="263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7" r:id="rId40"/>
    <p:sldId id="262" r:id="rId41"/>
    <p:sldId id="295" r:id="rId42"/>
    <p:sldId id="265" r:id="rId43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93D"/>
    <a:srgbClr val="F4A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6" y="102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CC47-28CE-4689-A1CE-B7A20B71DFBA}" type="datetimeFigureOut">
              <a:rPr lang="pt-BR" smtClean="0"/>
              <a:t>21/11/2022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56C9-D129-46FC-A6D6-3409766ED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020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CC47-28CE-4689-A1CE-B7A20B71DFBA}" type="datetimeFigureOut">
              <a:rPr lang="pt-BR" smtClean="0"/>
              <a:t>21/11/2022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56C9-D129-46FC-A6D6-3409766ED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3959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CC47-28CE-4689-A1CE-B7A20B71DFBA}" type="datetimeFigureOut">
              <a:rPr lang="pt-BR" smtClean="0"/>
              <a:t>21/11/2022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56C9-D129-46FC-A6D6-3409766ED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83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CC47-28CE-4689-A1CE-B7A20B71DFBA}" type="datetimeFigureOut">
              <a:rPr lang="pt-BR" smtClean="0"/>
              <a:t>21/11/2022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56C9-D129-46FC-A6D6-3409766ED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045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CC47-28CE-4689-A1CE-B7A20B71DFBA}" type="datetimeFigureOut">
              <a:rPr lang="pt-BR" smtClean="0"/>
              <a:t>21/11/2022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56C9-D129-46FC-A6D6-3409766ED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9032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CC47-28CE-4689-A1CE-B7A20B71DFBA}" type="datetimeFigureOut">
              <a:rPr lang="pt-BR" smtClean="0"/>
              <a:t>21/11/2022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56C9-D129-46FC-A6D6-3409766ED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916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CC47-28CE-4689-A1CE-B7A20B71DFBA}" type="datetimeFigureOut">
              <a:rPr lang="pt-BR" smtClean="0"/>
              <a:t>21/11/2022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56C9-D129-46FC-A6D6-3409766ED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1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CC47-28CE-4689-A1CE-B7A20B71DFBA}" type="datetimeFigureOut">
              <a:rPr lang="pt-BR" smtClean="0"/>
              <a:t>21/11/2022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56C9-D129-46FC-A6D6-3409766ED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438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CC47-28CE-4689-A1CE-B7A20B71DFBA}" type="datetimeFigureOut">
              <a:rPr lang="pt-BR" smtClean="0"/>
              <a:t>21/11/2022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56C9-D129-46FC-A6D6-3409766ED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195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CC47-28CE-4689-A1CE-B7A20B71DFBA}" type="datetimeFigureOut">
              <a:rPr lang="pt-BR" smtClean="0"/>
              <a:t>21/11/2022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56C9-D129-46FC-A6D6-3409766ED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08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CC47-28CE-4689-A1CE-B7A20B71DFBA}" type="datetimeFigureOut">
              <a:rPr lang="pt-BR" smtClean="0"/>
              <a:t>21/11/2022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56C9-D129-46FC-A6D6-3409766ED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151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CCC47-28CE-4689-A1CE-B7A20B71DFBA}" type="datetimeFigureOut">
              <a:rPr lang="pt-BR" smtClean="0"/>
              <a:t>21/11/2022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256C9-D129-46FC-A6D6-3409766ED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18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722" y="535241"/>
            <a:ext cx="2588038" cy="129401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097" y="496055"/>
            <a:ext cx="2688335" cy="137238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349722" y="2836175"/>
            <a:ext cx="60708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MMD – TC VERSÃO 2022</a:t>
            </a:r>
          </a:p>
          <a:p>
            <a:pPr algn="ctr"/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Indicadores para evidenciar a atuação dos Tribunais de Contas </a:t>
            </a:r>
          </a:p>
          <a:p>
            <a:pPr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Novembro/2022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6" name="Agrupar 85"/>
          <p:cNvGrpSpPr/>
          <p:nvPr/>
        </p:nvGrpSpPr>
        <p:grpSpPr>
          <a:xfrm>
            <a:off x="-13689" y="6035041"/>
            <a:ext cx="2153385" cy="1455118"/>
            <a:chOff x="-13689" y="5484290"/>
            <a:chExt cx="2777059" cy="2192847"/>
          </a:xfrm>
        </p:grpSpPr>
        <p:cxnSp>
          <p:nvCxnSpPr>
            <p:cNvPr id="8" name="Conector reto 7"/>
            <p:cNvCxnSpPr/>
            <p:nvPr/>
          </p:nvCxnSpPr>
          <p:spPr>
            <a:xfrm flipV="1">
              <a:off x="854765" y="6235700"/>
              <a:ext cx="660952" cy="698448"/>
            </a:xfrm>
            <a:prstGeom prst="line">
              <a:avLst/>
            </a:prstGeom>
            <a:ln w="19050">
              <a:headEnd type="oval" w="med" len="med"/>
              <a:tailEnd type="oval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 flipH="1">
              <a:off x="851120" y="5782793"/>
              <a:ext cx="1612902" cy="178958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H="1">
              <a:off x="375145" y="5887555"/>
              <a:ext cx="1612902" cy="1789582"/>
            </a:xfrm>
            <a:prstGeom prst="line">
              <a:avLst/>
            </a:prstGeom>
            <a:ln>
              <a:solidFill>
                <a:srgbClr val="E749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V="1">
              <a:off x="1000952" y="7083452"/>
              <a:ext cx="511121" cy="593685"/>
            </a:xfrm>
            <a:prstGeom prst="line">
              <a:avLst/>
            </a:prstGeom>
            <a:ln w="19050">
              <a:solidFill>
                <a:srgbClr val="E7493D"/>
              </a:solidFill>
              <a:headEnd type="oval" w="med" len="med"/>
              <a:tailEnd type="oval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flipV="1">
              <a:off x="1691737" y="6677584"/>
              <a:ext cx="236469" cy="256565"/>
            </a:xfrm>
            <a:prstGeom prst="line">
              <a:avLst/>
            </a:prstGeom>
            <a:ln w="25400" cap="rnd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flipV="1">
              <a:off x="851120" y="7083451"/>
              <a:ext cx="228380" cy="244970"/>
            </a:xfrm>
            <a:prstGeom prst="line">
              <a:avLst/>
            </a:prstGeom>
            <a:ln w="25400" cap="rnd">
              <a:solidFill>
                <a:srgbClr val="E749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flipV="1">
              <a:off x="2164674" y="5691849"/>
              <a:ext cx="598696" cy="687232"/>
            </a:xfrm>
            <a:prstGeom prst="line">
              <a:avLst/>
            </a:prstGeom>
            <a:ln w="25400" cap="rnd">
              <a:solidFill>
                <a:srgbClr val="E749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 flipH="1">
              <a:off x="-13689" y="6584924"/>
              <a:ext cx="864809" cy="100073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 flipH="1">
              <a:off x="-13689" y="5484290"/>
              <a:ext cx="1612902" cy="1789582"/>
            </a:xfrm>
            <a:prstGeom prst="line">
              <a:avLst/>
            </a:prstGeom>
            <a:ln>
              <a:solidFill>
                <a:srgbClr val="E749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 flipV="1">
              <a:off x="225313" y="6341664"/>
              <a:ext cx="289148" cy="303564"/>
            </a:xfrm>
            <a:prstGeom prst="line">
              <a:avLst/>
            </a:prstGeom>
            <a:ln w="19050">
              <a:solidFill>
                <a:srgbClr val="E7493D"/>
              </a:solidFill>
              <a:headEnd type="oval" w="med" len="med"/>
              <a:tailEnd type="oval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5" name="Agrupar 84"/>
          <p:cNvGrpSpPr/>
          <p:nvPr/>
        </p:nvGrpSpPr>
        <p:grpSpPr>
          <a:xfrm>
            <a:off x="9272016" y="1"/>
            <a:ext cx="1522984" cy="1271016"/>
            <a:chOff x="9078911" y="-91440"/>
            <a:chExt cx="1716089" cy="1657247"/>
          </a:xfrm>
        </p:grpSpPr>
        <p:cxnSp>
          <p:nvCxnSpPr>
            <p:cNvPr id="34" name="Conector reto 33"/>
            <p:cNvCxnSpPr/>
            <p:nvPr/>
          </p:nvCxnSpPr>
          <p:spPr>
            <a:xfrm flipV="1">
              <a:off x="9947365" y="-22238"/>
              <a:ext cx="660952" cy="698448"/>
            </a:xfrm>
            <a:prstGeom prst="line">
              <a:avLst/>
            </a:prstGeom>
            <a:ln w="19050">
              <a:headEnd type="oval" w="med" len="med"/>
              <a:tailEnd type="oval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>
            <a:xfrm flipH="1">
              <a:off x="9943720" y="393700"/>
              <a:ext cx="851280" cy="920737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Conector reto 35"/>
            <p:cNvCxnSpPr/>
            <p:nvPr/>
          </p:nvCxnSpPr>
          <p:spPr>
            <a:xfrm flipH="1">
              <a:off x="9467745" y="88900"/>
              <a:ext cx="1224068" cy="1330299"/>
            </a:xfrm>
            <a:prstGeom prst="line">
              <a:avLst/>
            </a:prstGeom>
            <a:ln>
              <a:solidFill>
                <a:srgbClr val="E749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Conector reto 36"/>
            <p:cNvCxnSpPr/>
            <p:nvPr/>
          </p:nvCxnSpPr>
          <p:spPr>
            <a:xfrm flipV="1">
              <a:off x="9943720" y="825513"/>
              <a:ext cx="660952" cy="698448"/>
            </a:xfrm>
            <a:prstGeom prst="line">
              <a:avLst/>
            </a:prstGeom>
            <a:ln w="19050">
              <a:solidFill>
                <a:srgbClr val="E7493D"/>
              </a:solidFill>
              <a:headEnd type="oval" w="med" len="med"/>
              <a:tailEnd type="oval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>
            <a:xfrm flipV="1">
              <a:off x="10060932" y="-12169"/>
              <a:ext cx="236469" cy="256566"/>
            </a:xfrm>
            <a:prstGeom prst="line">
              <a:avLst/>
            </a:prstGeom>
            <a:ln w="25400" cap="rnd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Conector reto 38"/>
            <p:cNvCxnSpPr/>
            <p:nvPr/>
          </p:nvCxnSpPr>
          <p:spPr>
            <a:xfrm flipV="1">
              <a:off x="9943720" y="825513"/>
              <a:ext cx="228380" cy="244970"/>
            </a:xfrm>
            <a:prstGeom prst="line">
              <a:avLst/>
            </a:prstGeom>
            <a:ln w="25400" cap="rnd">
              <a:solidFill>
                <a:srgbClr val="E749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Conector reto 39"/>
            <p:cNvCxnSpPr/>
            <p:nvPr/>
          </p:nvCxnSpPr>
          <p:spPr>
            <a:xfrm flipV="1">
              <a:off x="9140804" y="1413685"/>
              <a:ext cx="132524" cy="152122"/>
            </a:xfrm>
            <a:prstGeom prst="line">
              <a:avLst/>
            </a:prstGeom>
            <a:ln w="25400" cap="rnd">
              <a:solidFill>
                <a:srgbClr val="E749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/>
            <p:nvPr/>
          </p:nvCxnSpPr>
          <p:spPr>
            <a:xfrm flipH="1">
              <a:off x="9078911" y="326986"/>
              <a:ext cx="864810" cy="100073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Conector reto 41"/>
            <p:cNvCxnSpPr/>
            <p:nvPr/>
          </p:nvCxnSpPr>
          <p:spPr>
            <a:xfrm flipH="1">
              <a:off x="9078912" y="-91440"/>
              <a:ext cx="982020" cy="1107374"/>
            </a:xfrm>
            <a:prstGeom prst="line">
              <a:avLst/>
            </a:prstGeom>
            <a:ln>
              <a:solidFill>
                <a:srgbClr val="E749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 flipV="1">
              <a:off x="9317913" y="83726"/>
              <a:ext cx="289148" cy="303564"/>
            </a:xfrm>
            <a:prstGeom prst="line">
              <a:avLst/>
            </a:prstGeom>
            <a:ln w="19050">
              <a:solidFill>
                <a:srgbClr val="E7493D"/>
              </a:solidFill>
              <a:headEnd type="oval" w="med" len="med"/>
              <a:tailEnd type="oval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34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42" y="584555"/>
            <a:ext cx="1617786" cy="80889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03" y="584555"/>
            <a:ext cx="1680481" cy="857882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0" y="0"/>
            <a:ext cx="6492240" cy="1719072"/>
            <a:chOff x="0" y="0"/>
            <a:chExt cx="6492240" cy="1643605"/>
          </a:xfrm>
        </p:grpSpPr>
        <p:sp>
          <p:nvSpPr>
            <p:cNvPr id="3" name="Paralelogramo 2"/>
            <p:cNvSpPr/>
            <p:nvPr/>
          </p:nvSpPr>
          <p:spPr>
            <a:xfrm>
              <a:off x="0" y="0"/>
              <a:ext cx="6492240" cy="1643605"/>
            </a:xfrm>
            <a:prstGeom prst="parallelogram">
              <a:avLst/>
            </a:prstGeom>
            <a:solidFill>
              <a:srgbClr val="F4A74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0" y="0"/>
              <a:ext cx="1216152" cy="1643605"/>
            </a:xfrm>
            <a:prstGeom prst="rect">
              <a:avLst/>
            </a:prstGeom>
            <a:solidFill>
              <a:srgbClr val="F4A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393192" y="505593"/>
            <a:ext cx="4814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</a:rPr>
              <a:t>Cronograma de Atividades Comissões</a:t>
            </a:r>
            <a:endParaRPr lang="pt-BR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821438"/>
              </p:ext>
            </p:extLst>
          </p:nvPr>
        </p:nvGraphicFramePr>
        <p:xfrm>
          <a:off x="541629" y="2056513"/>
          <a:ext cx="8722012" cy="4885813"/>
        </p:xfrm>
        <a:graphic>
          <a:graphicData uri="http://schemas.openxmlformats.org/drawingml/2006/table">
            <a:tbl>
              <a:tblPr/>
              <a:tblGrid>
                <a:gridCol w="1314244">
                  <a:extLst>
                    <a:ext uri="{9D8B030D-6E8A-4147-A177-3AD203B41FA5}">
                      <a16:colId xmlns:a16="http://schemas.microsoft.com/office/drawing/2014/main" val="2929176412"/>
                    </a:ext>
                  </a:extLst>
                </a:gridCol>
                <a:gridCol w="1360849">
                  <a:extLst>
                    <a:ext uri="{9D8B030D-6E8A-4147-A177-3AD203B41FA5}">
                      <a16:colId xmlns:a16="http://schemas.microsoft.com/office/drawing/2014/main" val="4145845333"/>
                    </a:ext>
                  </a:extLst>
                </a:gridCol>
                <a:gridCol w="447402">
                  <a:extLst>
                    <a:ext uri="{9D8B030D-6E8A-4147-A177-3AD203B41FA5}">
                      <a16:colId xmlns:a16="http://schemas.microsoft.com/office/drawing/2014/main" val="372848796"/>
                    </a:ext>
                  </a:extLst>
                </a:gridCol>
                <a:gridCol w="657121">
                  <a:extLst>
                    <a:ext uri="{9D8B030D-6E8A-4147-A177-3AD203B41FA5}">
                      <a16:colId xmlns:a16="http://schemas.microsoft.com/office/drawing/2014/main" val="3360100932"/>
                    </a:ext>
                  </a:extLst>
                </a:gridCol>
                <a:gridCol w="2684412">
                  <a:extLst>
                    <a:ext uri="{9D8B030D-6E8A-4147-A177-3AD203B41FA5}">
                      <a16:colId xmlns:a16="http://schemas.microsoft.com/office/drawing/2014/main" val="2263792123"/>
                    </a:ext>
                  </a:extLst>
                </a:gridCol>
                <a:gridCol w="2257984">
                  <a:extLst>
                    <a:ext uri="{9D8B030D-6E8A-4147-A177-3AD203B41FA5}">
                      <a16:colId xmlns:a16="http://schemas.microsoft.com/office/drawing/2014/main" val="4268957971"/>
                    </a:ext>
                  </a:extLst>
                </a:gridCol>
              </a:tblGrid>
              <a:tr h="17170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 e Horário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 da semana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Domínio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Indicadores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Responsáveis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856971"/>
                  </a:ext>
                </a:extLst>
              </a:tr>
              <a:tr h="1560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01/jun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Quarta-feira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QATC 1 - Composição, organização e funcionamento</a:t>
                      </a:r>
                    </a:p>
                  </a:txBody>
                  <a:tcPr marL="284376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Leila / Belarmino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515700"/>
                  </a:ext>
                </a:extLst>
              </a:tr>
              <a:tr h="29658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às 11H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720786"/>
                  </a:ext>
                </a:extLst>
              </a:tr>
              <a:tr h="1560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02/jun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Quinta-feira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8" gridSpan="2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8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QATC 2 - Liderança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Berlamino e Flávia Ávila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913549"/>
                  </a:ext>
                </a:extLst>
              </a:tr>
              <a:tr h="2263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às 10H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038286"/>
                  </a:ext>
                </a:extLst>
              </a:tr>
              <a:tr h="1560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02/jun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QATC 3 - Estratégia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Sandra Rodrigues e Cristiana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922644"/>
                  </a:ext>
                </a:extLst>
              </a:tr>
              <a:tr h="1639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às 11H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780640"/>
                  </a:ext>
                </a:extLst>
              </a:tr>
              <a:tr h="1639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03/jun  9 às 10H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Sexta-feira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QATC 4 - Accountability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Luiz Cláudio, Renata e Evandro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08028"/>
                  </a:ext>
                </a:extLst>
              </a:tr>
              <a:tr h="39024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03/jun  10 às 11H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QATC 5 - Agilidade no julgamento e gerenciamento de prazos de processos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Sandra, 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Simone, Marina, Jonatas, Reuder e Flávia Ávila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088266"/>
                  </a:ext>
                </a:extLst>
              </a:tr>
              <a:tr h="1639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06/jun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Segunda-feira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QATC 6 e 7 - Gestão de Pessoas e Desenvolvimento Profissional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Leila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458436"/>
                  </a:ext>
                </a:extLst>
              </a:tr>
              <a:tr h="1639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às 11H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406365"/>
                  </a:ext>
                </a:extLst>
              </a:tr>
              <a:tr h="1560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07/jun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Terça-feira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 gridSpan="2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QATC 8 e 9 - Planejamento geral e Controle e garantia de qualidade de fiscalizações e auditorias 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Heloisa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334029"/>
                  </a:ext>
                </a:extLst>
              </a:tr>
              <a:tr h="1639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às 11H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568465"/>
                  </a:ext>
                </a:extLst>
              </a:tr>
              <a:tr h="1560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08/jun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Quarta-feira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QATC 10 - Auditoria de conformidade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Denise, Guilherme, Fabiano e Fábio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579453"/>
                  </a:ext>
                </a:extLst>
              </a:tr>
              <a:tr h="1482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às 11H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279052"/>
                  </a:ext>
                </a:extLst>
              </a:tr>
              <a:tr h="2263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09/jun   9 às 10H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Quinta-feira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QATC 11 - Auditoria operacional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Ryan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199447"/>
                  </a:ext>
                </a:extLst>
              </a:tr>
              <a:tr h="2263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09/jun   10 às 11H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QATC 12 - Auditoria financeira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Filipe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961714"/>
                  </a:ext>
                </a:extLst>
              </a:tr>
              <a:tr h="2263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10/jun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Sexta-feira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QATC 13 - Controle externo concomitante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Heloisa, Fábio e Ana Carolina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4675516"/>
                  </a:ext>
                </a:extLst>
              </a:tr>
              <a:tr h="24975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às 11H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QATC 15 - Informações estratégicas para o controle externo 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Henrique Quites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8816448"/>
                  </a:ext>
                </a:extLst>
              </a:tr>
              <a:tr h="1560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13/jun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Segunda-feira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QATC 14 - Acompanhamento das decisões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Heloisa, Ana </a:t>
                      </a:r>
                      <a:r>
                        <a:rPr lang="it-IT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Beatriz, 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Marina, Giovana e Wagner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31426"/>
                  </a:ext>
                </a:extLst>
              </a:tr>
              <a:tr h="1639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às 11H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077040"/>
                  </a:ext>
                </a:extLst>
              </a:tr>
              <a:tr h="1560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14/jun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Terça-feira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QATC 26 - Saúde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Denise, Ryan e Guilherme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375711"/>
                  </a:ext>
                </a:extLst>
              </a:tr>
              <a:tr h="1639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às 11H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99502"/>
                  </a:ext>
                </a:extLst>
              </a:tr>
              <a:tr h="1560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15/jun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Quarta-feira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47250"/>
                  </a:ext>
                </a:extLst>
              </a:tr>
              <a:tr h="1639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às 11H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853883"/>
                  </a:ext>
                </a:extLst>
              </a:tr>
              <a:tr h="1639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e 17/6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Corpus Christi - Recesso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974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3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42" y="584555"/>
            <a:ext cx="1617786" cy="80889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03" y="584555"/>
            <a:ext cx="1680481" cy="857882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0" y="0"/>
            <a:ext cx="6492240" cy="1719072"/>
            <a:chOff x="0" y="0"/>
            <a:chExt cx="6492240" cy="1643605"/>
          </a:xfrm>
        </p:grpSpPr>
        <p:sp>
          <p:nvSpPr>
            <p:cNvPr id="3" name="Paralelogramo 2"/>
            <p:cNvSpPr/>
            <p:nvPr/>
          </p:nvSpPr>
          <p:spPr>
            <a:xfrm>
              <a:off x="0" y="0"/>
              <a:ext cx="6492240" cy="1643605"/>
            </a:xfrm>
            <a:prstGeom prst="parallelogram">
              <a:avLst/>
            </a:prstGeom>
            <a:solidFill>
              <a:srgbClr val="F4A74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0" y="0"/>
              <a:ext cx="1216152" cy="1643605"/>
            </a:xfrm>
            <a:prstGeom prst="rect">
              <a:avLst/>
            </a:prstGeom>
            <a:solidFill>
              <a:srgbClr val="F4A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393192" y="505593"/>
            <a:ext cx="4814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</a:rPr>
              <a:t>Atividades Comissões</a:t>
            </a:r>
            <a:endParaRPr lang="pt-BR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66712"/>
              </p:ext>
            </p:extLst>
          </p:nvPr>
        </p:nvGraphicFramePr>
        <p:xfrm>
          <a:off x="703511" y="2159063"/>
          <a:ext cx="8679772" cy="5018281"/>
        </p:xfrm>
        <a:graphic>
          <a:graphicData uri="http://schemas.openxmlformats.org/drawingml/2006/table">
            <a:tbl>
              <a:tblPr/>
              <a:tblGrid>
                <a:gridCol w="1307879">
                  <a:extLst>
                    <a:ext uri="{9D8B030D-6E8A-4147-A177-3AD203B41FA5}">
                      <a16:colId xmlns:a16="http://schemas.microsoft.com/office/drawing/2014/main" val="2529571460"/>
                    </a:ext>
                  </a:extLst>
                </a:gridCol>
                <a:gridCol w="1354258">
                  <a:extLst>
                    <a:ext uri="{9D8B030D-6E8A-4147-A177-3AD203B41FA5}">
                      <a16:colId xmlns:a16="http://schemas.microsoft.com/office/drawing/2014/main" val="609954039"/>
                    </a:ext>
                  </a:extLst>
                </a:gridCol>
                <a:gridCol w="1099175">
                  <a:extLst>
                    <a:ext uri="{9D8B030D-6E8A-4147-A177-3AD203B41FA5}">
                      <a16:colId xmlns:a16="http://schemas.microsoft.com/office/drawing/2014/main" val="4061546999"/>
                    </a:ext>
                  </a:extLst>
                </a:gridCol>
                <a:gridCol w="2671412">
                  <a:extLst>
                    <a:ext uri="{9D8B030D-6E8A-4147-A177-3AD203B41FA5}">
                      <a16:colId xmlns:a16="http://schemas.microsoft.com/office/drawing/2014/main" val="2695782863"/>
                    </a:ext>
                  </a:extLst>
                </a:gridCol>
                <a:gridCol w="2247048">
                  <a:extLst>
                    <a:ext uri="{9D8B030D-6E8A-4147-A177-3AD203B41FA5}">
                      <a16:colId xmlns:a16="http://schemas.microsoft.com/office/drawing/2014/main" val="968903700"/>
                    </a:ext>
                  </a:extLst>
                </a:gridCol>
              </a:tblGrid>
              <a:tr h="2193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20/jun.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Segunda-feira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QATC 27 - Assistência Social, Manutenção de empregos e Financiamento ao setor privado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Ryan, Guilherme e Henrique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24199"/>
                  </a:ext>
                </a:extLst>
              </a:tr>
              <a:tr h="2303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às 11H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237436"/>
                  </a:ext>
                </a:extLst>
              </a:tr>
              <a:tr h="2193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21/jun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terça-feira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528569"/>
                  </a:ext>
                </a:extLst>
              </a:tr>
              <a:tr h="2303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às 11H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738158"/>
                  </a:ext>
                </a:extLst>
              </a:tr>
              <a:tr h="2193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22/jun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Quarta-feira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QATC 28 - Gestão fiscal e Auxílios intergovernamentais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Heliane e Paulo Henrique Bese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37789"/>
                  </a:ext>
                </a:extLst>
              </a:tr>
              <a:tr h="2303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às 11H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24131"/>
                  </a:ext>
                </a:extLst>
              </a:tr>
              <a:tr h="2193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23/jun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Quinta-feira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519794"/>
                  </a:ext>
                </a:extLst>
              </a:tr>
              <a:tr h="2303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às 11H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22326"/>
                  </a:ext>
                </a:extLst>
              </a:tr>
              <a:tr h="2193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24/jun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Sexta-feira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QATC 29 - Educação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Denise, Ryan e Guilherme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51751"/>
                  </a:ext>
                </a:extLst>
              </a:tr>
              <a:tr h="2303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às 11H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559030"/>
                  </a:ext>
                </a:extLst>
              </a:tr>
              <a:tr h="2193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27/jun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Segunda-feira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148566"/>
                  </a:ext>
                </a:extLst>
              </a:tr>
              <a:tr h="2303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às 11H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644405"/>
                  </a:ext>
                </a:extLst>
              </a:tr>
              <a:tr h="2193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28/jun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Terça-feira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QATC 30 - Transparência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Denise, Ryan e </a:t>
                      </a:r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Guilherme,Belarmino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3584"/>
                  </a:ext>
                </a:extLst>
              </a:tr>
              <a:tr h="2303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às 11H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074768"/>
                  </a:ext>
                </a:extLst>
              </a:tr>
              <a:tr h="2193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29/jun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Quarta-feira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144833"/>
                  </a:ext>
                </a:extLst>
              </a:tr>
              <a:tr h="2303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às 11H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439109"/>
                  </a:ext>
                </a:extLst>
              </a:tr>
              <a:tr h="2193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30/jun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Quinta-feira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Reserva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17796"/>
                  </a:ext>
                </a:extLst>
              </a:tr>
              <a:tr h="2303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às 11H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404272"/>
                  </a:ext>
                </a:extLst>
              </a:tr>
              <a:tr h="2693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848551"/>
                  </a:ext>
                </a:extLst>
              </a:tr>
              <a:tr h="23031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JULHO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965720"/>
                  </a:ext>
                </a:extLst>
              </a:tr>
              <a:tr h="2303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01/jul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Sexta-feira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Todos 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Lançamento </a:t>
                      </a:r>
                      <a:r>
                        <a:rPr lang="pt-BR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</a:t>
                      </a:r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Aprimore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Comissão de Avaliação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955020"/>
                  </a:ext>
                </a:extLst>
              </a:tr>
              <a:tr h="2412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a 08/jul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Segunda a Sexta-feira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Todos 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Controle de qualidade da Avaliação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Comissão de Controle de Qualidade</a:t>
                      </a:r>
                    </a:p>
                  </a:txBody>
                  <a:tcPr marL="6319" marR="6319" marT="6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277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26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42" y="584555"/>
            <a:ext cx="1617786" cy="80889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03" y="584555"/>
            <a:ext cx="1680481" cy="857882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0" y="0"/>
            <a:ext cx="6492240" cy="1719072"/>
            <a:chOff x="0" y="0"/>
            <a:chExt cx="6492240" cy="1643605"/>
          </a:xfrm>
        </p:grpSpPr>
        <p:sp>
          <p:nvSpPr>
            <p:cNvPr id="3" name="Paralelogramo 2"/>
            <p:cNvSpPr/>
            <p:nvPr/>
          </p:nvSpPr>
          <p:spPr>
            <a:xfrm>
              <a:off x="0" y="0"/>
              <a:ext cx="6492240" cy="1643605"/>
            </a:xfrm>
            <a:prstGeom prst="parallelogram">
              <a:avLst/>
            </a:prstGeom>
            <a:solidFill>
              <a:srgbClr val="F4A74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0" y="0"/>
              <a:ext cx="1216152" cy="1643605"/>
            </a:xfrm>
            <a:prstGeom prst="rect">
              <a:avLst/>
            </a:prstGeom>
            <a:solidFill>
              <a:srgbClr val="F4A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393192" y="505593"/>
            <a:ext cx="4814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</a:rPr>
              <a:t>Atividades Comissões</a:t>
            </a:r>
            <a:endParaRPr lang="pt-BR" sz="4000" b="1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719071"/>
            <a:ext cx="10691813" cy="584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4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42" y="584555"/>
            <a:ext cx="1617786" cy="80889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03" y="584555"/>
            <a:ext cx="1680481" cy="857882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0" y="0"/>
            <a:ext cx="6492240" cy="1719072"/>
            <a:chOff x="0" y="0"/>
            <a:chExt cx="6492240" cy="1643605"/>
          </a:xfrm>
        </p:grpSpPr>
        <p:sp>
          <p:nvSpPr>
            <p:cNvPr id="3" name="Paralelogramo 2"/>
            <p:cNvSpPr/>
            <p:nvPr/>
          </p:nvSpPr>
          <p:spPr>
            <a:xfrm>
              <a:off x="0" y="0"/>
              <a:ext cx="6492240" cy="1643605"/>
            </a:xfrm>
            <a:prstGeom prst="parallelogram">
              <a:avLst/>
            </a:prstGeom>
            <a:solidFill>
              <a:srgbClr val="F4A74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0" y="0"/>
              <a:ext cx="1216152" cy="1643605"/>
            </a:xfrm>
            <a:prstGeom prst="rect">
              <a:avLst/>
            </a:prstGeom>
            <a:solidFill>
              <a:srgbClr val="F4A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393192" y="505593"/>
            <a:ext cx="4814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</a:rPr>
              <a:t>Atividades Comissões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2" name="Espaço Reservado para Texto 4">
            <a:extLst>
              <a:ext uri="{FF2B5EF4-FFF2-40B4-BE49-F238E27FC236}">
                <a16:creationId xmlns:a16="http://schemas.microsoft.com/office/drawing/2014/main" id="{71714445-B7FD-4583-9F59-B52E4487F801}"/>
              </a:ext>
            </a:extLst>
          </p:cNvPr>
          <p:cNvSpPr txBox="1">
            <a:spLocks/>
          </p:cNvSpPr>
          <p:nvPr/>
        </p:nvSpPr>
        <p:spPr>
          <a:xfrm>
            <a:off x="763565" y="2570718"/>
            <a:ext cx="8994798" cy="4618358"/>
          </a:xfrm>
          <a:prstGeom prst="rect">
            <a:avLst/>
          </a:prstGeom>
        </p:spPr>
        <p:txBody>
          <a:bodyPr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sz="2400" dirty="0" smtClean="0"/>
              <a:t>Foram realizadas 39 Reuniões de trabalho para orientação, coleta das respostas, evidências e realização de ajustes. 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sz="2400" dirty="0" smtClean="0"/>
              <a:t>Os trabalhos foram concluídos no prazo estimado pela Comissão de Avaliação e pela Comissão de Controle de Qualidade, conforme cronograma e fluxo de trabalho desenhado.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sz="2400" dirty="0" smtClean="0"/>
              <a:t>Ressaltamos que o êxito do trabalho refletiu o empenho dos respondentes - responsáveis por QATCs e suas equipes, e das respectivas comissões de avaliação e  Comissão de Controle de Qualidade.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2568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42" y="584555"/>
            <a:ext cx="1617786" cy="80889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03" y="584555"/>
            <a:ext cx="1680481" cy="857882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-1" y="0"/>
            <a:ext cx="6582367" cy="1719072"/>
            <a:chOff x="-1" y="0"/>
            <a:chExt cx="6582367" cy="1643605"/>
          </a:xfrm>
        </p:grpSpPr>
        <p:sp>
          <p:nvSpPr>
            <p:cNvPr id="10" name="Paralelogramo 9"/>
            <p:cNvSpPr/>
            <p:nvPr/>
          </p:nvSpPr>
          <p:spPr>
            <a:xfrm>
              <a:off x="-1" y="0"/>
              <a:ext cx="6582367" cy="1643605"/>
            </a:xfrm>
            <a:prstGeom prst="parallelogram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0" y="0"/>
              <a:ext cx="1216152" cy="1643605"/>
            </a:xfrm>
            <a:prstGeom prst="rect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384646" y="197816"/>
            <a:ext cx="5922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MMD 2022:    </a:t>
            </a:r>
            <a:r>
              <a:rPr lang="pt-BR" sz="3600" b="1" dirty="0" smtClean="0">
                <a:solidFill>
                  <a:schemeClr val="bg1"/>
                </a:solidFill>
              </a:rPr>
              <a:t>Percentual obtido na avaliação</a:t>
            </a:r>
            <a:endParaRPr lang="pt-BR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549676"/>
              </p:ext>
            </p:extLst>
          </p:nvPr>
        </p:nvGraphicFramePr>
        <p:xfrm>
          <a:off x="1216152" y="2591234"/>
          <a:ext cx="7870698" cy="2785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870698">
                  <a:extLst>
                    <a:ext uri="{9D8B030D-6E8A-4147-A177-3AD203B41FA5}">
                      <a16:colId xmlns:a16="http://schemas.microsoft.com/office/drawing/2014/main" val="573955195"/>
                    </a:ext>
                  </a:extLst>
                </a:gridCol>
              </a:tblGrid>
              <a:tr h="1392992">
                <a:tc>
                  <a:txBody>
                    <a:bodyPr/>
                    <a:lstStyle/>
                    <a:p>
                      <a:pPr marL="0" algn="ctr" defTabSz="1007943" rtl="0" eaLnBrk="1" latinLnBrk="0" hangingPunct="1"/>
                      <a:r>
                        <a:rPr lang="pt-BR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Resultado final 2022</a:t>
                      </a:r>
                      <a:endParaRPr lang="pt-B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4280319"/>
                  </a:ext>
                </a:extLst>
              </a:tr>
              <a:tr h="1392992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73%</a:t>
                      </a:r>
                      <a:endParaRPr lang="pt-BR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45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05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42" y="584555"/>
            <a:ext cx="1617786" cy="80889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03" y="584555"/>
            <a:ext cx="1680481" cy="857882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0" y="0"/>
            <a:ext cx="6492240" cy="1719072"/>
            <a:chOff x="0" y="0"/>
            <a:chExt cx="6492240" cy="1643605"/>
          </a:xfrm>
        </p:grpSpPr>
        <p:sp>
          <p:nvSpPr>
            <p:cNvPr id="3" name="Paralelogramo 2"/>
            <p:cNvSpPr/>
            <p:nvPr/>
          </p:nvSpPr>
          <p:spPr>
            <a:xfrm>
              <a:off x="0" y="0"/>
              <a:ext cx="6492240" cy="1643605"/>
            </a:xfrm>
            <a:prstGeom prst="parallelogram">
              <a:avLst/>
            </a:prstGeom>
            <a:solidFill>
              <a:srgbClr val="F4A74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0" y="0"/>
              <a:ext cx="1216152" cy="1643605"/>
            </a:xfrm>
            <a:prstGeom prst="rect">
              <a:avLst/>
            </a:prstGeom>
            <a:solidFill>
              <a:srgbClr val="F4A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393192" y="197816"/>
            <a:ext cx="4814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</a:rPr>
              <a:t>Resultados Geral por notas nos QATCs</a:t>
            </a:r>
            <a:endParaRPr lang="pt-BR" sz="40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9" y="1829032"/>
            <a:ext cx="10626544" cy="573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7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42" y="584555"/>
            <a:ext cx="1617786" cy="80889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03" y="584555"/>
            <a:ext cx="1680481" cy="857882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0" y="0"/>
            <a:ext cx="6492240" cy="1719072"/>
            <a:chOff x="0" y="0"/>
            <a:chExt cx="6492240" cy="1643605"/>
          </a:xfrm>
        </p:grpSpPr>
        <p:sp>
          <p:nvSpPr>
            <p:cNvPr id="3" name="Paralelogramo 2"/>
            <p:cNvSpPr/>
            <p:nvPr/>
          </p:nvSpPr>
          <p:spPr>
            <a:xfrm>
              <a:off x="0" y="0"/>
              <a:ext cx="6492240" cy="1643605"/>
            </a:xfrm>
            <a:prstGeom prst="parallelogram">
              <a:avLst/>
            </a:prstGeom>
            <a:solidFill>
              <a:srgbClr val="F4A74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0" y="0"/>
              <a:ext cx="1216152" cy="1643605"/>
            </a:xfrm>
            <a:prstGeom prst="rect">
              <a:avLst/>
            </a:prstGeom>
            <a:solidFill>
              <a:srgbClr val="F4A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412242" y="193700"/>
            <a:ext cx="4814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</a:rPr>
              <a:t>Resultados Geral por notas nos QATCs</a:t>
            </a:r>
            <a:endParaRPr lang="pt-BR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654502"/>
              </p:ext>
            </p:extLst>
          </p:nvPr>
        </p:nvGraphicFramePr>
        <p:xfrm>
          <a:off x="232012" y="2492283"/>
          <a:ext cx="10235821" cy="4809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244">
                  <a:extLst>
                    <a:ext uri="{9D8B030D-6E8A-4147-A177-3AD203B41FA5}">
                      <a16:colId xmlns:a16="http://schemas.microsoft.com/office/drawing/2014/main" val="1332288431"/>
                    </a:ext>
                  </a:extLst>
                </a:gridCol>
                <a:gridCol w="8887241">
                  <a:extLst>
                    <a:ext uri="{9D8B030D-6E8A-4147-A177-3AD203B41FA5}">
                      <a16:colId xmlns:a16="http://schemas.microsoft.com/office/drawing/2014/main" val="1041288361"/>
                    </a:ext>
                  </a:extLst>
                </a:gridCol>
                <a:gridCol w="772336">
                  <a:extLst>
                    <a:ext uri="{9D8B030D-6E8A-4147-A177-3AD203B41FA5}">
                      <a16:colId xmlns:a16="http://schemas.microsoft.com/office/drawing/2014/main" val="2537231000"/>
                    </a:ext>
                  </a:extLst>
                </a:gridCol>
              </a:tblGrid>
              <a:tr h="679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item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Domínio/Indicador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Final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75052239"/>
                  </a:ext>
                </a:extLst>
              </a:tr>
              <a:tr h="686808"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QATC 01 - COMPOSIÇÃO, ORGANIZAÇÃO E FUNCIONAMENTO DOS TCs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88014460"/>
                  </a:ext>
                </a:extLst>
              </a:tr>
              <a:tr h="679366"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QATC 03 - ESTRATÉGIA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88834596"/>
                  </a:ext>
                </a:extLst>
              </a:tr>
              <a:tr h="697263"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QATC 15 - INFORMAÇÕES ESTRATÉGICAS PARA O CONTROLE EXTERNO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34973535"/>
                  </a:ext>
                </a:extLst>
              </a:tr>
              <a:tr h="707735"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QATC 28 - GESTÃO FISCAL E AUXÍLIOS INTERGOVERNAMENTAIS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11638680"/>
                  </a:ext>
                </a:extLst>
              </a:tr>
              <a:tr h="679366"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QATC 29 - EDUCAÇÃO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52113467"/>
                  </a:ext>
                </a:extLst>
              </a:tr>
              <a:tr h="679366"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QATC 30 - TRANSPARÊNCIA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99126795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73457" y="1842187"/>
            <a:ext cx="831148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30413" algn="l"/>
              </a:tabLst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Em  seis indicadores  o TCEMG possui </a:t>
            </a: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nível gerenciado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nota 4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kumimoji="0" lang="pt-BR" altLang="pt-B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o Tribunal de Contas está devidamente estruturado e cumprindo adequadamente a sua missão constitucional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30413" algn="l"/>
              </a:tabLst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2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42" y="584555"/>
            <a:ext cx="1617786" cy="80889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03" y="584555"/>
            <a:ext cx="1680481" cy="857882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90127" y="-130621"/>
            <a:ext cx="6492240" cy="1719072"/>
            <a:chOff x="0" y="0"/>
            <a:chExt cx="6492240" cy="1643605"/>
          </a:xfrm>
        </p:grpSpPr>
        <p:sp>
          <p:nvSpPr>
            <p:cNvPr id="3" name="Paralelogramo 2"/>
            <p:cNvSpPr/>
            <p:nvPr/>
          </p:nvSpPr>
          <p:spPr>
            <a:xfrm>
              <a:off x="0" y="0"/>
              <a:ext cx="6492240" cy="1643605"/>
            </a:xfrm>
            <a:prstGeom prst="parallelogram">
              <a:avLst/>
            </a:prstGeom>
            <a:solidFill>
              <a:srgbClr val="F4A74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0" y="0"/>
              <a:ext cx="1216152" cy="1643605"/>
            </a:xfrm>
            <a:prstGeom prst="rect">
              <a:avLst/>
            </a:prstGeom>
            <a:solidFill>
              <a:srgbClr val="F4A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216957" y="-28816"/>
            <a:ext cx="5970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</a:rPr>
              <a:t>Resultados Geral por Notas nos QATCs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4149" y="1734465"/>
            <a:ext cx="93623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1600" dirty="0" smtClean="0"/>
              <a:t>Em oito indicadores </a:t>
            </a:r>
            <a:r>
              <a:rPr lang="pt-BR" sz="1600" dirty="0"/>
              <a:t>que apresentam um </a:t>
            </a:r>
            <a:r>
              <a:rPr lang="pt-BR" sz="1600" b="1" dirty="0"/>
              <a:t>nível </a:t>
            </a:r>
            <a:r>
              <a:rPr lang="pt-BR" sz="1600" b="1" dirty="0" smtClean="0"/>
              <a:t>estabelecido, nota 3</a:t>
            </a:r>
            <a:r>
              <a:rPr lang="pt-BR" sz="1600" dirty="0" smtClean="0"/>
              <a:t>: O Tribunal tem atuação satisfatória, dispõe de bons mecanismos para a garantia da regular aplicação dos recursos públicos</a:t>
            </a:r>
            <a:endParaRPr lang="pt-BR" sz="1600" dirty="0"/>
          </a:p>
          <a:p>
            <a:r>
              <a:rPr lang="pt-BR" sz="1400" dirty="0" smtClean="0"/>
              <a:t>.</a:t>
            </a:r>
            <a:endParaRPr lang="pt-BR" sz="1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30413" algn="l"/>
              </a:tabLst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091906"/>
              </p:ext>
            </p:extLst>
          </p:nvPr>
        </p:nvGraphicFramePr>
        <p:xfrm>
          <a:off x="204716" y="2470247"/>
          <a:ext cx="10317707" cy="4817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3049">
                  <a:extLst>
                    <a:ext uri="{9D8B030D-6E8A-4147-A177-3AD203B41FA5}">
                      <a16:colId xmlns:a16="http://schemas.microsoft.com/office/drawing/2014/main" val="4272185689"/>
                    </a:ext>
                  </a:extLst>
                </a:gridCol>
                <a:gridCol w="8526146">
                  <a:extLst>
                    <a:ext uri="{9D8B030D-6E8A-4147-A177-3AD203B41FA5}">
                      <a16:colId xmlns:a16="http://schemas.microsoft.com/office/drawing/2014/main" val="477885004"/>
                    </a:ext>
                  </a:extLst>
                </a:gridCol>
                <a:gridCol w="778512">
                  <a:extLst>
                    <a:ext uri="{9D8B030D-6E8A-4147-A177-3AD203B41FA5}">
                      <a16:colId xmlns:a16="http://schemas.microsoft.com/office/drawing/2014/main" val="2722345890"/>
                    </a:ext>
                  </a:extLst>
                </a:gridCol>
              </a:tblGrid>
              <a:tr h="3572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item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Domínio/Indicador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Final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06350492"/>
                  </a:ext>
                </a:extLst>
              </a:tr>
              <a:tr h="5307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QATC 02 - LIDERANÇA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3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07727263"/>
                  </a:ext>
                </a:extLst>
              </a:tr>
              <a:tr h="5474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4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QATC 04 - ACCOUNTABILITY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3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17490500"/>
                  </a:ext>
                </a:extLst>
              </a:tr>
              <a:tr h="4790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6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QATC 06 - GESTÃO DE PESSOAS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3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72317049"/>
                  </a:ext>
                </a:extLst>
              </a:tr>
              <a:tr h="536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7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QATC 07 - DESENVOLVIMENTO PROFISSIONAL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3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45963593"/>
                  </a:ext>
                </a:extLst>
              </a:tr>
              <a:tr h="5702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8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QATC 08 - PLANEJAMENTO GERAL DE FISCALIZAÇÃO E AUDITORIA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3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47812389"/>
                  </a:ext>
                </a:extLst>
              </a:tr>
              <a:tr h="536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13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effectLst/>
                        </a:rPr>
                        <a:t>QATC 13 - CONTROLE </a:t>
                      </a:r>
                      <a:r>
                        <a:rPr lang="pt-BR" sz="1600" dirty="0" smtClean="0">
                          <a:effectLst/>
                        </a:rPr>
                        <a:t>EXTERNO CONCOMITANTE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3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76740875"/>
                  </a:ext>
                </a:extLst>
              </a:tr>
              <a:tr h="587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26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QATC 26 - SAÚDE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3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05135367"/>
                  </a:ext>
                </a:extLst>
              </a:tr>
              <a:tr h="672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27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QATC 27 - ASSISTÊNCIA SOCIAL, MANUTENÇÃO DE EMPREGOS E FINANCIAMENTO AO SETOR PRIVADO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3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45419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75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42" y="584555"/>
            <a:ext cx="1617786" cy="80889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03" y="584555"/>
            <a:ext cx="1680481" cy="857882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0" y="0"/>
            <a:ext cx="6492240" cy="1719072"/>
            <a:chOff x="0" y="0"/>
            <a:chExt cx="6492240" cy="1643605"/>
          </a:xfrm>
        </p:grpSpPr>
        <p:sp>
          <p:nvSpPr>
            <p:cNvPr id="3" name="Paralelogramo 2"/>
            <p:cNvSpPr/>
            <p:nvPr/>
          </p:nvSpPr>
          <p:spPr>
            <a:xfrm>
              <a:off x="0" y="0"/>
              <a:ext cx="6492240" cy="1643605"/>
            </a:xfrm>
            <a:prstGeom prst="parallelogram">
              <a:avLst/>
            </a:prstGeom>
            <a:solidFill>
              <a:srgbClr val="F4A74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0" y="0"/>
              <a:ext cx="1216152" cy="1643605"/>
            </a:xfrm>
            <a:prstGeom prst="rect">
              <a:avLst/>
            </a:prstGeom>
            <a:solidFill>
              <a:srgbClr val="F4A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481145" y="197816"/>
            <a:ext cx="4814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</a:rPr>
              <a:t>Resultados Geral por notas nos QATCs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4149" y="1980686"/>
            <a:ext cx="9362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1600" dirty="0"/>
              <a:t>Em quatro indicadores </a:t>
            </a:r>
            <a:r>
              <a:rPr lang="pt-BR" altLang="pt-BR" sz="1600" dirty="0"/>
              <a:t>o TCEMG possui</a:t>
            </a:r>
            <a:r>
              <a:rPr lang="pt-BR" sz="1600" dirty="0"/>
              <a:t> </a:t>
            </a:r>
            <a:r>
              <a:rPr lang="pt-BR" sz="1600" b="1" dirty="0"/>
              <a:t>nível de </a:t>
            </a:r>
            <a:r>
              <a:rPr lang="pt-BR" sz="1600" b="1" dirty="0" smtClean="0"/>
              <a:t>desenvolvimento, nota 2:</a:t>
            </a:r>
            <a:r>
              <a:rPr lang="pt-BR" sz="1600" dirty="0" smtClean="0"/>
              <a:t> </a:t>
            </a:r>
            <a:r>
              <a:rPr lang="pt-BR" sz="1600" dirty="0"/>
              <a:t>as práticas avaliadas ainda não são satisfatórias, mas existem indicativos concretos do seu aperfeiçoamento</a:t>
            </a:r>
            <a:endParaRPr lang="pt-BR" altLang="pt-BR" sz="1600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409803"/>
              </p:ext>
            </p:extLst>
          </p:nvPr>
        </p:nvGraphicFramePr>
        <p:xfrm>
          <a:off x="245660" y="2827075"/>
          <a:ext cx="10249468" cy="45427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7864">
                  <a:extLst>
                    <a:ext uri="{9D8B030D-6E8A-4147-A177-3AD203B41FA5}">
                      <a16:colId xmlns:a16="http://schemas.microsoft.com/office/drawing/2014/main" val="3139915349"/>
                    </a:ext>
                  </a:extLst>
                </a:gridCol>
                <a:gridCol w="8548240">
                  <a:extLst>
                    <a:ext uri="{9D8B030D-6E8A-4147-A177-3AD203B41FA5}">
                      <a16:colId xmlns:a16="http://schemas.microsoft.com/office/drawing/2014/main" val="665911097"/>
                    </a:ext>
                  </a:extLst>
                </a:gridCol>
                <a:gridCol w="773364">
                  <a:extLst>
                    <a:ext uri="{9D8B030D-6E8A-4147-A177-3AD203B41FA5}">
                      <a16:colId xmlns:a16="http://schemas.microsoft.com/office/drawing/2014/main" val="1462019514"/>
                    </a:ext>
                  </a:extLst>
                </a:gridCol>
              </a:tblGrid>
              <a:tr h="883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item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Domínio/Indicador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Final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30816263"/>
                  </a:ext>
                </a:extLst>
              </a:tr>
              <a:tr h="9967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5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QATC 05 - AGILIDADE NO JULGAMENTO E GERENCIAMENTO DE PRAZOS DE PROCESSOS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4691942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9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QATC 09 - CONTROLE E GARANTIA DE QUALIDADE DE FISCALIZAÇÕES E AUDITORIAS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34955464"/>
                  </a:ext>
                </a:extLst>
              </a:tr>
              <a:tr h="952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11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QATC 11 - AUDITORIA OPERACIONAL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25649854"/>
                  </a:ext>
                </a:extLst>
              </a:tr>
              <a:tr h="883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14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QATC 14 - ACOMPANHAMENTO DAS DECISÕES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51078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453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42" y="584555"/>
            <a:ext cx="1617786" cy="80889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03" y="584555"/>
            <a:ext cx="1680481" cy="857882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0" y="0"/>
            <a:ext cx="6492240" cy="1719072"/>
            <a:chOff x="0" y="0"/>
            <a:chExt cx="6492240" cy="1643605"/>
          </a:xfrm>
        </p:grpSpPr>
        <p:sp>
          <p:nvSpPr>
            <p:cNvPr id="3" name="Paralelogramo 2"/>
            <p:cNvSpPr/>
            <p:nvPr/>
          </p:nvSpPr>
          <p:spPr>
            <a:xfrm>
              <a:off x="0" y="0"/>
              <a:ext cx="6492240" cy="1643605"/>
            </a:xfrm>
            <a:prstGeom prst="parallelogram">
              <a:avLst/>
            </a:prstGeom>
            <a:solidFill>
              <a:srgbClr val="F4A74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0" y="0"/>
              <a:ext cx="1216152" cy="1643605"/>
            </a:xfrm>
            <a:prstGeom prst="rect">
              <a:avLst/>
            </a:prstGeom>
            <a:solidFill>
              <a:srgbClr val="F4A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393192" y="197816"/>
            <a:ext cx="4814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</a:rPr>
              <a:t>Resultados Geral por notas nos QATCs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26196" y="2055388"/>
            <a:ext cx="93623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03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sz="1600" dirty="0" smtClean="0"/>
          </a:p>
          <a:p>
            <a:r>
              <a:rPr lang="pt-BR" sz="1600" dirty="0" smtClean="0"/>
              <a:t>Em dois </a:t>
            </a:r>
            <a:r>
              <a:rPr lang="pt-BR" sz="1600" dirty="0"/>
              <a:t>indicadores </a:t>
            </a:r>
            <a:r>
              <a:rPr lang="pt-BR" altLang="pt-BR" sz="1600" dirty="0"/>
              <a:t>o TCEMG </a:t>
            </a:r>
            <a:r>
              <a:rPr lang="pt-BR" altLang="pt-BR" sz="1600" b="1" dirty="0"/>
              <a:t>possui</a:t>
            </a:r>
            <a:r>
              <a:rPr lang="pt-BR" sz="1600" b="1" dirty="0"/>
              <a:t> nível </a:t>
            </a:r>
            <a:r>
              <a:rPr lang="pt-BR" sz="1600" b="1" dirty="0" smtClean="0"/>
              <a:t>base, nota 1</a:t>
            </a:r>
            <a:r>
              <a:rPr lang="pt-BR" sz="1600" dirty="0" smtClean="0"/>
              <a:t>: </a:t>
            </a:r>
            <a:r>
              <a:rPr lang="pt-BR" sz="1600" dirty="0"/>
              <a:t>as práticas avaliadas ainda não são </a:t>
            </a:r>
            <a:r>
              <a:rPr lang="pt-BR" sz="1600" dirty="0" smtClean="0"/>
              <a:t>satisfatórias:</a:t>
            </a:r>
            <a:endParaRPr lang="pt-BR" altLang="pt-BR" sz="16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871299"/>
              </p:ext>
            </p:extLst>
          </p:nvPr>
        </p:nvGraphicFramePr>
        <p:xfrm>
          <a:off x="190689" y="3202551"/>
          <a:ext cx="10044753" cy="20446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0923">
                  <a:extLst>
                    <a:ext uri="{9D8B030D-6E8A-4147-A177-3AD203B41FA5}">
                      <a16:colId xmlns:a16="http://schemas.microsoft.com/office/drawing/2014/main" val="3436409840"/>
                    </a:ext>
                  </a:extLst>
                </a:gridCol>
                <a:gridCol w="7896523">
                  <a:extLst>
                    <a:ext uri="{9D8B030D-6E8A-4147-A177-3AD203B41FA5}">
                      <a16:colId xmlns:a16="http://schemas.microsoft.com/office/drawing/2014/main" val="1753154369"/>
                    </a:ext>
                  </a:extLst>
                </a:gridCol>
                <a:gridCol w="1177307">
                  <a:extLst>
                    <a:ext uri="{9D8B030D-6E8A-4147-A177-3AD203B41FA5}">
                      <a16:colId xmlns:a16="http://schemas.microsoft.com/office/drawing/2014/main" val="3329657143"/>
                    </a:ext>
                  </a:extLst>
                </a:gridCol>
              </a:tblGrid>
              <a:tr h="10236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item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Domínio/Indicador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Final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29272399"/>
                  </a:ext>
                </a:extLst>
              </a:tr>
              <a:tr h="5483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10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QATC 10 - AUDITORIA DE CONFORMIDADE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22220934"/>
                  </a:ext>
                </a:extLst>
              </a:tr>
              <a:tr h="4726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12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QATC 12 - AUDITORIA FINANCEIRA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38424807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0" y="4908662"/>
            <a:ext cx="10426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/>
              <a:t>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25087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42" y="584555"/>
            <a:ext cx="1617786" cy="80889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03" y="584555"/>
            <a:ext cx="1680481" cy="857882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-1" y="0"/>
            <a:ext cx="6582367" cy="1719072"/>
            <a:chOff x="-1" y="0"/>
            <a:chExt cx="6582367" cy="1643605"/>
          </a:xfrm>
        </p:grpSpPr>
        <p:sp>
          <p:nvSpPr>
            <p:cNvPr id="10" name="Paralelogramo 9"/>
            <p:cNvSpPr/>
            <p:nvPr/>
          </p:nvSpPr>
          <p:spPr>
            <a:xfrm>
              <a:off x="-1" y="0"/>
              <a:ext cx="6582367" cy="1643605"/>
            </a:xfrm>
            <a:prstGeom prst="parallelogram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0" y="0"/>
              <a:ext cx="1216152" cy="1643605"/>
            </a:xfrm>
            <a:prstGeom prst="rect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393192" y="505593"/>
            <a:ext cx="4814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</a:rPr>
              <a:t>MMD-QATC - objetivo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52030" y="2577169"/>
            <a:ext cx="8708164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 smtClean="0"/>
              <a:t>Verificar </a:t>
            </a:r>
            <a:r>
              <a:rPr lang="pt-BR" sz="2400" dirty="0"/>
              <a:t>o desempenho dos Tribunais de Contas em comparação com as boas práticas internacionais e diretrizes estabelecidas pela Atricon, assim como identificar os seus pontos fortes e fracos. </a:t>
            </a:r>
            <a:endParaRPr lang="pt-BR" sz="24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sz="24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 dirty="0" smtClean="0"/>
              <a:t>A </a:t>
            </a:r>
            <a:r>
              <a:rPr lang="pt-BR" sz="2400" dirty="0"/>
              <a:t>avaliação deve basear-se em elementos factuais. </a:t>
            </a:r>
            <a:endParaRPr lang="pt-BR" sz="24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 dirty="0" smtClean="0"/>
              <a:t>A utilização do MMD-TC </a:t>
            </a:r>
            <a:r>
              <a:rPr lang="pt-BR" sz="2400" dirty="0"/>
              <a:t>é </a:t>
            </a:r>
            <a:r>
              <a:rPr lang="pt-BR" sz="2400" dirty="0" smtClean="0"/>
              <a:t>voluntária.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86101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42" y="584555"/>
            <a:ext cx="1617786" cy="80889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03" y="584555"/>
            <a:ext cx="1680481" cy="857882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0" y="0"/>
            <a:ext cx="6492240" cy="1719072"/>
            <a:chOff x="0" y="0"/>
            <a:chExt cx="6492240" cy="1643605"/>
          </a:xfrm>
        </p:grpSpPr>
        <p:sp>
          <p:nvSpPr>
            <p:cNvPr id="3" name="Paralelogramo 2"/>
            <p:cNvSpPr/>
            <p:nvPr/>
          </p:nvSpPr>
          <p:spPr>
            <a:xfrm>
              <a:off x="0" y="0"/>
              <a:ext cx="6492240" cy="1643605"/>
            </a:xfrm>
            <a:prstGeom prst="parallelogram">
              <a:avLst/>
            </a:prstGeom>
            <a:solidFill>
              <a:srgbClr val="F4A74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0" y="0"/>
              <a:ext cx="1216152" cy="1643605"/>
            </a:xfrm>
            <a:prstGeom prst="rect">
              <a:avLst/>
            </a:prstGeom>
            <a:solidFill>
              <a:srgbClr val="F4A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459867" y="197817"/>
            <a:ext cx="4814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</a:rPr>
              <a:t>Considerações importantes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5689" y="1719072"/>
            <a:ext cx="1042613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*</a:t>
            </a:r>
            <a:r>
              <a:rPr lang="pt-BR" b="1" dirty="0" smtClean="0"/>
              <a:t>A</a:t>
            </a:r>
            <a:r>
              <a:rPr lang="pt-BR" sz="2000" b="1" dirty="0" smtClean="0"/>
              <a:t>uditorias: operacional, conformidade e financeira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b="1" dirty="0" smtClean="0"/>
              <a:t>1) </a:t>
            </a:r>
            <a:r>
              <a:rPr lang="pt-BR" sz="1600" dirty="0" smtClean="0"/>
              <a:t>Dimensão:</a:t>
            </a:r>
            <a:r>
              <a:rPr lang="pt-BR" sz="1600" b="1" dirty="0" smtClean="0"/>
              <a:t> Abrangência das Auditorias (não serve outros instrumentos de fiscalização): </a:t>
            </a:r>
            <a:r>
              <a:rPr lang="pt-BR" sz="1600" dirty="0" smtClean="0"/>
              <a:t>Para os critérios de abrangência das auditorias a Atricon apresenta para cumprimento,  percentuais muito elevados e de difícil de cumprimento pelo TCEMG, devido ao tamanho do Estado, a quantidade de municípios e  de entidades jurisdicionadas. Em regra solicita para pontuar acima de 1, que 80% (nível4) 60% (nivel3), 40%  (nivel2) das entidades sujeitas a auditoria sejam auditadas.</a:t>
            </a:r>
          </a:p>
          <a:p>
            <a:pPr algn="just"/>
            <a:endParaRPr lang="pt-BR" sz="1600" dirty="0" smtClean="0"/>
          </a:p>
          <a:p>
            <a:pPr algn="just"/>
            <a:r>
              <a:rPr lang="pt-BR" sz="1600" dirty="0" smtClean="0"/>
              <a:t>2)  Dimensão:</a:t>
            </a:r>
            <a:r>
              <a:rPr lang="pt-BR" sz="1600" b="1" dirty="0" smtClean="0"/>
              <a:t> Apreciação das Auditorias:  </a:t>
            </a:r>
            <a:r>
              <a:rPr lang="pt-BR" sz="1600" dirty="0" smtClean="0"/>
              <a:t>Os percentuais estabelecidos para  apreciação  das auditorias, bem como o prazo fixados </a:t>
            </a:r>
            <a:r>
              <a:rPr lang="pt-BR" sz="1600" dirty="0"/>
              <a:t>pela Atricon</a:t>
            </a:r>
            <a:r>
              <a:rPr lang="pt-BR" sz="1600" dirty="0" smtClean="0"/>
              <a:t> são complexos para o atingimento. Para pontuação acima de 1 é necessário que pelo menos 40% das auditorias sejam apreciadas no prazo fixado e quando não  tem  prazo fixado, em 12 meses após o encerramento do período a que a auditoria se refere.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 smtClean="0"/>
              <a:t>3)</a:t>
            </a:r>
            <a:r>
              <a:rPr lang="pt-BR" sz="1600" b="1" dirty="0" smtClean="0"/>
              <a:t> Relatórios  Auditorias: </a:t>
            </a:r>
            <a:r>
              <a:rPr lang="pt-BR" sz="1600" dirty="0" smtClean="0"/>
              <a:t>disponibilização </a:t>
            </a:r>
            <a:r>
              <a:rPr lang="pt-BR" sz="1600" dirty="0"/>
              <a:t>dos relatórios de fiscalização</a:t>
            </a:r>
            <a:r>
              <a:rPr lang="pt-BR" sz="1600" dirty="0" smtClean="0"/>
              <a:t> </a:t>
            </a:r>
            <a:r>
              <a:rPr lang="pt-BR" sz="1600" dirty="0"/>
              <a:t>no sitio oficial do TCEMG </a:t>
            </a:r>
            <a:r>
              <a:rPr lang="pt-BR" sz="1600" dirty="0" smtClean="0"/>
              <a:t>e/ou </a:t>
            </a:r>
            <a:r>
              <a:rPr lang="pt-BR" sz="1600" dirty="0"/>
              <a:t>no portal da </a:t>
            </a:r>
            <a:r>
              <a:rPr lang="pt-BR" sz="1600" dirty="0" smtClean="0"/>
              <a:t>transparência, </a:t>
            </a:r>
            <a:r>
              <a:rPr lang="pt-BR" sz="1600" dirty="0"/>
              <a:t>logo após o contraditório e antes da decisão, independentemente do requerimento - </a:t>
            </a:r>
            <a:r>
              <a:rPr lang="pt-BR" sz="1600" dirty="0" smtClean="0"/>
              <a:t>( </a:t>
            </a:r>
            <a:r>
              <a:rPr lang="pt-BR" sz="1600" b="1" dirty="0"/>
              <a:t>este entendimento contraria  o artigo 5º da nossa Portaria 66/</a:t>
            </a:r>
            <a:r>
              <a:rPr lang="pt-BR" sz="1600" b="1" dirty="0" err="1"/>
              <a:t>Pres</a:t>
            </a:r>
            <a:r>
              <a:rPr lang="pt-BR" sz="1600" b="1" dirty="0"/>
              <a:t>/2019, com redação dada pela Portaria 45/</a:t>
            </a:r>
            <a:r>
              <a:rPr lang="pt-BR" sz="1600" b="1" dirty="0" err="1"/>
              <a:t>Pres</a:t>
            </a:r>
            <a:r>
              <a:rPr lang="pt-BR" sz="1600" b="1" dirty="0"/>
              <a:t>/2020 que autoriza divulgação do relatório para </a:t>
            </a:r>
            <a:r>
              <a:rPr lang="pt-BR" sz="1600" b="1" dirty="0" smtClean="0"/>
              <a:t>acesso,</a:t>
            </a:r>
            <a:r>
              <a:rPr lang="pt-BR" sz="1600" b="1" dirty="0" smtClean="0">
                <a:solidFill>
                  <a:srgbClr val="FF0000"/>
                </a:solidFill>
              </a:rPr>
              <a:t> </a:t>
            </a:r>
            <a:r>
              <a:rPr lang="pt-BR" sz="1600" b="1" dirty="0"/>
              <a:t>após decisão. </a:t>
            </a:r>
            <a:endParaRPr lang="pt-BR" sz="1600" dirty="0" smtClean="0"/>
          </a:p>
        </p:txBody>
      </p:sp>
    </p:spTree>
    <p:extLst>
      <p:ext uri="{BB962C8B-B14F-4D97-AF65-F5344CB8AC3E}">
        <p14:creationId xmlns:p14="http://schemas.microsoft.com/office/powerpoint/2010/main" val="328762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42" y="584555"/>
            <a:ext cx="1617786" cy="80889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03" y="584555"/>
            <a:ext cx="1680481" cy="857882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-1" y="0"/>
            <a:ext cx="6582367" cy="1719072"/>
            <a:chOff x="-1" y="0"/>
            <a:chExt cx="6582367" cy="1643605"/>
          </a:xfrm>
        </p:grpSpPr>
        <p:sp>
          <p:nvSpPr>
            <p:cNvPr id="10" name="Paralelogramo 9"/>
            <p:cNvSpPr/>
            <p:nvPr/>
          </p:nvSpPr>
          <p:spPr>
            <a:xfrm>
              <a:off x="-1" y="0"/>
              <a:ext cx="6582367" cy="1643605"/>
            </a:xfrm>
            <a:prstGeom prst="parallelogram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0" y="0"/>
              <a:ext cx="1216152" cy="1643605"/>
            </a:xfrm>
            <a:prstGeom prst="rect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384646" y="197816"/>
            <a:ext cx="5665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MMD 2022:  </a:t>
            </a:r>
            <a:r>
              <a:rPr lang="pt-BR" sz="4000" b="1" dirty="0" smtClean="0">
                <a:solidFill>
                  <a:schemeClr val="bg1"/>
                </a:solidFill>
              </a:rPr>
              <a:t>     Pontuação </a:t>
            </a:r>
            <a:r>
              <a:rPr lang="pt-BR" sz="4000" b="1" dirty="0">
                <a:solidFill>
                  <a:schemeClr val="bg1"/>
                </a:solidFill>
              </a:rPr>
              <a:t>por </a:t>
            </a:r>
            <a:r>
              <a:rPr lang="pt-BR" sz="4000" b="1" dirty="0" smtClean="0">
                <a:solidFill>
                  <a:schemeClr val="bg1"/>
                </a:solidFill>
              </a:rPr>
              <a:t>Dimensão</a:t>
            </a:r>
            <a:endParaRPr lang="pt-BR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902889"/>
              </p:ext>
            </p:extLst>
          </p:nvPr>
        </p:nvGraphicFramePr>
        <p:xfrm>
          <a:off x="542831" y="2059600"/>
          <a:ext cx="9312002" cy="5140348"/>
        </p:xfrm>
        <a:graphic>
          <a:graphicData uri="http://schemas.openxmlformats.org/drawingml/2006/table">
            <a:tbl>
              <a:tblPr firstRow="1" bandRow="1"/>
              <a:tblGrid>
                <a:gridCol w="672271">
                  <a:extLst>
                    <a:ext uri="{9D8B030D-6E8A-4147-A177-3AD203B41FA5}">
                      <a16:colId xmlns:a16="http://schemas.microsoft.com/office/drawing/2014/main" val="3435948638"/>
                    </a:ext>
                  </a:extLst>
                </a:gridCol>
                <a:gridCol w="3919992">
                  <a:extLst>
                    <a:ext uri="{9D8B030D-6E8A-4147-A177-3AD203B41FA5}">
                      <a16:colId xmlns:a16="http://schemas.microsoft.com/office/drawing/2014/main" val="737982748"/>
                    </a:ext>
                  </a:extLst>
                </a:gridCol>
                <a:gridCol w="748355">
                  <a:extLst>
                    <a:ext uri="{9D8B030D-6E8A-4147-A177-3AD203B41FA5}">
                      <a16:colId xmlns:a16="http://schemas.microsoft.com/office/drawing/2014/main" val="2807044207"/>
                    </a:ext>
                  </a:extLst>
                </a:gridCol>
                <a:gridCol w="748355">
                  <a:extLst>
                    <a:ext uri="{9D8B030D-6E8A-4147-A177-3AD203B41FA5}">
                      <a16:colId xmlns:a16="http://schemas.microsoft.com/office/drawing/2014/main" val="2126032584"/>
                    </a:ext>
                  </a:extLst>
                </a:gridCol>
                <a:gridCol w="3223029">
                  <a:extLst>
                    <a:ext uri="{9D8B030D-6E8A-4147-A177-3AD203B41FA5}">
                      <a16:colId xmlns:a16="http://schemas.microsoft.com/office/drawing/2014/main" val="1844245321"/>
                    </a:ext>
                  </a:extLst>
                </a:gridCol>
              </a:tblGrid>
              <a:tr h="360679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DOMÍNIO A: INDEPENDÊNCIA E MARCO LEGAL</a:t>
                      </a:r>
                      <a:endParaRPr lang="pt-BR" sz="16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517763"/>
                  </a:ext>
                </a:extLst>
              </a:tr>
              <a:tr h="503962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QATC</a:t>
                      </a:r>
                      <a:r>
                        <a:rPr lang="pt-BR" sz="1400" b="1" baseline="0" dirty="0" smtClean="0"/>
                        <a:t> 01 : </a:t>
                      </a:r>
                      <a:r>
                        <a:rPr lang="pt-BR" sz="1400" b="1" dirty="0" smtClean="0"/>
                        <a:t>COMPOSIÇÃO ORGANIZAÇÃO E FUNCIONAMENTO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276618"/>
                  </a:ext>
                </a:extLst>
              </a:tr>
              <a:tr h="444672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DESCRIÇÃO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TCEMG </a:t>
                      </a:r>
                      <a:endParaRPr lang="pt-BR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CGQ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OBSERVAÇÕES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205618"/>
                  </a:ext>
                </a:extLst>
              </a:tr>
              <a:tr h="503962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1.1</a:t>
                      </a:r>
                    </a:p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MINISTROS E CONSELHEIROS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587800"/>
                  </a:ext>
                </a:extLst>
              </a:tr>
              <a:tr h="503962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1.2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MINISTROS SUBSTITUTOS E CONSELHEIROS</a:t>
                      </a:r>
                      <a:r>
                        <a:rPr lang="pt-BR" sz="1400" baseline="0" dirty="0" smtClean="0"/>
                        <a:t> SUBSTITUTOS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/>
                        <a:t>3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117837"/>
                  </a:ext>
                </a:extLst>
              </a:tr>
              <a:tr h="360679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1.3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MINISTÉRIO</a:t>
                      </a:r>
                      <a:r>
                        <a:rPr lang="pt-BR" sz="1400" baseline="0" dirty="0" smtClean="0">
                          <a:solidFill>
                            <a:schemeClr val="tx1"/>
                          </a:solidFill>
                        </a:rPr>
                        <a:t> PÚBLICO DE CONTAS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872361"/>
                  </a:ext>
                </a:extLst>
              </a:tr>
              <a:tr h="366963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DOMÍNIO B: GOVERNANÇA INTERNA</a:t>
                      </a:r>
                      <a:endParaRPr lang="pt-BR" sz="16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pt-BR" sz="14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914426"/>
                  </a:ext>
                </a:extLst>
              </a:tr>
              <a:tr h="387824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pt-BR" sz="1400" b="1" dirty="0" smtClean="0"/>
                        <a:t>QATC 02: LIDERANÇA</a:t>
                      </a:r>
                      <a:endParaRPr lang="pt-BR" sz="1400" b="1" dirty="0"/>
                    </a:p>
                  </a:txBody>
                  <a:tcPr marT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518621"/>
                  </a:ext>
                </a:extLst>
              </a:tr>
              <a:tr h="444672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DESCRIÇÃO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TCEMG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CGQ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OBSERVAÇÕES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683009"/>
                  </a:ext>
                </a:extLst>
              </a:tr>
              <a:tr h="503962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2.1 </a:t>
                      </a:r>
                    </a:p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ALTA ADMINISTRAÇÃO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367140"/>
                  </a:ext>
                </a:extLst>
              </a:tr>
              <a:tr h="360679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2.2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CORREGEDORIA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/>
                        <a:t>3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603304"/>
                  </a:ext>
                </a:extLst>
              </a:tr>
              <a:tr h="355738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2.3</a:t>
                      </a:r>
                      <a:endParaRPr lang="pt-BR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GESTÃO DA ÉTICA</a:t>
                      </a:r>
                      <a:endParaRPr lang="pt-BR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/>
                        <a:t>3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578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33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42" y="584555"/>
            <a:ext cx="1617786" cy="80889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03" y="584555"/>
            <a:ext cx="1680481" cy="857882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-1" y="0"/>
            <a:ext cx="6582367" cy="1719072"/>
            <a:chOff x="-1" y="0"/>
            <a:chExt cx="6582367" cy="1643605"/>
          </a:xfrm>
        </p:grpSpPr>
        <p:sp>
          <p:nvSpPr>
            <p:cNvPr id="10" name="Paralelogramo 9"/>
            <p:cNvSpPr/>
            <p:nvPr/>
          </p:nvSpPr>
          <p:spPr>
            <a:xfrm>
              <a:off x="-1" y="0"/>
              <a:ext cx="6582367" cy="1643605"/>
            </a:xfrm>
            <a:prstGeom prst="parallelogram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0" y="0"/>
              <a:ext cx="1216152" cy="1643605"/>
            </a:xfrm>
            <a:prstGeom prst="rect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384645" y="197816"/>
            <a:ext cx="5836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MMD 2022:       </a:t>
            </a:r>
            <a:r>
              <a:rPr lang="pt-BR" sz="4000" b="1" dirty="0" smtClean="0">
                <a:solidFill>
                  <a:schemeClr val="bg1"/>
                </a:solidFill>
              </a:rPr>
              <a:t>  Pontuação </a:t>
            </a:r>
            <a:r>
              <a:rPr lang="pt-BR" sz="4000" b="1" dirty="0">
                <a:solidFill>
                  <a:schemeClr val="bg1"/>
                </a:solidFill>
              </a:rPr>
              <a:t>por Dimensão</a:t>
            </a: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808747"/>
              </p:ext>
            </p:extLst>
          </p:nvPr>
        </p:nvGraphicFramePr>
        <p:xfrm>
          <a:off x="-1" y="1719072"/>
          <a:ext cx="10691815" cy="5714156"/>
        </p:xfrm>
        <a:graphic>
          <a:graphicData uri="http://schemas.openxmlformats.org/drawingml/2006/table">
            <a:tbl>
              <a:tblPr firstRow="1" bandRow="1"/>
              <a:tblGrid>
                <a:gridCol w="859249">
                  <a:extLst>
                    <a:ext uri="{9D8B030D-6E8A-4147-A177-3AD203B41FA5}">
                      <a16:colId xmlns:a16="http://schemas.microsoft.com/office/drawing/2014/main" val="3435948638"/>
                    </a:ext>
                  </a:extLst>
                </a:gridCol>
                <a:gridCol w="4426647">
                  <a:extLst>
                    <a:ext uri="{9D8B030D-6E8A-4147-A177-3AD203B41FA5}">
                      <a16:colId xmlns:a16="http://schemas.microsoft.com/office/drawing/2014/main" val="1027823632"/>
                    </a:ext>
                  </a:extLst>
                </a:gridCol>
                <a:gridCol w="764695">
                  <a:extLst>
                    <a:ext uri="{9D8B030D-6E8A-4147-A177-3AD203B41FA5}">
                      <a16:colId xmlns:a16="http://schemas.microsoft.com/office/drawing/2014/main" val="366914407"/>
                    </a:ext>
                  </a:extLst>
                </a:gridCol>
                <a:gridCol w="764695">
                  <a:extLst>
                    <a:ext uri="{9D8B030D-6E8A-4147-A177-3AD203B41FA5}">
                      <a16:colId xmlns:a16="http://schemas.microsoft.com/office/drawing/2014/main" val="3990373361"/>
                    </a:ext>
                  </a:extLst>
                </a:gridCol>
                <a:gridCol w="3876529">
                  <a:extLst>
                    <a:ext uri="{9D8B030D-6E8A-4147-A177-3AD203B41FA5}">
                      <a16:colId xmlns:a16="http://schemas.microsoft.com/office/drawing/2014/main" val="1067308670"/>
                    </a:ext>
                  </a:extLst>
                </a:gridCol>
              </a:tblGrid>
              <a:tr h="585110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DOMÍNIO B: GOVERNANÇA INTERNA</a:t>
                      </a:r>
                      <a:endParaRPr lang="pt-BR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517763"/>
                  </a:ext>
                </a:extLst>
              </a:tr>
              <a:tr h="300975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QATC 03 : ESTRATÉGIA</a:t>
                      </a:r>
                      <a:endParaRPr lang="pt-BR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276618"/>
                  </a:ext>
                </a:extLst>
              </a:tr>
              <a:tr h="464729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DESCRIÇÃO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TCE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CGQ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Questões que influenciaram a pontuação abaixo de 3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205618"/>
                  </a:ext>
                </a:extLst>
              </a:tr>
              <a:tr h="464729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</a:p>
                    <a:p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PROCESSO DE PLANEJAMENTO ESTRATÉGICO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587800"/>
                  </a:ext>
                </a:extLst>
              </a:tr>
              <a:tr h="464729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3.2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EXECUÇÃO E MONITORAMENTO DO PLANO ESTRTÉGICO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117837"/>
                  </a:ext>
                </a:extLst>
              </a:tr>
              <a:tr h="378017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3.3 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GESTÃO TECNOLOGIA DA INFORMAÇÃO E COMUNICAÇÃO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000639"/>
                  </a:ext>
                </a:extLst>
              </a:tr>
              <a:tr h="254462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pt-B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QATC 04: ACCOUNTABILITY</a:t>
                      </a:r>
                      <a:endParaRPr lang="pt-BR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518621"/>
                  </a:ext>
                </a:extLst>
              </a:tr>
              <a:tr h="464729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DESCRIÇÃO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TCE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CGQ</a:t>
                      </a:r>
                    </a:p>
                    <a:p>
                      <a:pPr algn="ctr"/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OBSERVAÇÕES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683009"/>
                  </a:ext>
                </a:extLst>
              </a:tr>
              <a:tr h="614385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4.1 </a:t>
                      </a:r>
                    </a:p>
                    <a:p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TRANSPARÊNCIA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t-BR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t-BR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Não cumprimento de</a:t>
                      </a:r>
                      <a:r>
                        <a:rPr lang="pt-BR" sz="1200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todos  o</a:t>
                      </a:r>
                      <a:r>
                        <a:rPr lang="pt-BR" sz="12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 critérios classificados como essenciais, obrigatórios</a:t>
                      </a:r>
                      <a:r>
                        <a:rPr lang="pt-BR" sz="1200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e</a:t>
                      </a:r>
                      <a:r>
                        <a:rPr lang="pt-BR" sz="12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recomendáveis  previstos na  Resolução da Atricon  n.02/2018- apêndice II nos</a:t>
                      </a:r>
                      <a:r>
                        <a:rPr lang="pt-BR" sz="1200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percentuais estabelecidos. </a:t>
                      </a:r>
                      <a:endParaRPr lang="pt-BR" sz="12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367140"/>
                  </a:ext>
                </a:extLst>
              </a:tr>
              <a:tr h="378017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COMUNICAÇÃO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603304"/>
                  </a:ext>
                </a:extLst>
              </a:tr>
              <a:tr h="378017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OUVIDORIA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578109"/>
                  </a:ext>
                </a:extLst>
              </a:tr>
              <a:tr h="656089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4.4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CONTROLE INTERNO</a:t>
                      </a:r>
                      <a:endParaRPr lang="pt-B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t-BR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t-BR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Não possuímos Plano de atividades com base em critério de risco. E realização de Auditorias </a:t>
                      </a:r>
                      <a:r>
                        <a:rPr lang="pt-BR" sz="1200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I</a:t>
                      </a:r>
                      <a:r>
                        <a:rPr lang="pt-BR" sz="12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nternas com base NBASP.</a:t>
                      </a:r>
                      <a:endParaRPr lang="pt-BR" sz="12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74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80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42" y="584555"/>
            <a:ext cx="1617786" cy="80889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03" y="584555"/>
            <a:ext cx="1680481" cy="857882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-1" y="0"/>
            <a:ext cx="6582367" cy="1719072"/>
            <a:chOff x="-1" y="0"/>
            <a:chExt cx="6582367" cy="1643605"/>
          </a:xfrm>
        </p:grpSpPr>
        <p:sp>
          <p:nvSpPr>
            <p:cNvPr id="10" name="Paralelogramo 9"/>
            <p:cNvSpPr/>
            <p:nvPr/>
          </p:nvSpPr>
          <p:spPr>
            <a:xfrm>
              <a:off x="-1" y="0"/>
              <a:ext cx="6582367" cy="1643605"/>
            </a:xfrm>
            <a:prstGeom prst="parallelogram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0" y="0"/>
              <a:ext cx="1216152" cy="1643605"/>
            </a:xfrm>
            <a:prstGeom prst="rect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384645" y="197816"/>
            <a:ext cx="5879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MMD 2022:       </a:t>
            </a:r>
            <a:r>
              <a:rPr lang="pt-BR" sz="4000" b="1" dirty="0" smtClean="0">
                <a:solidFill>
                  <a:schemeClr val="bg1"/>
                </a:solidFill>
              </a:rPr>
              <a:t>  Pontuação </a:t>
            </a:r>
            <a:r>
              <a:rPr lang="pt-BR" sz="4000" b="1" dirty="0">
                <a:solidFill>
                  <a:schemeClr val="bg1"/>
                </a:solidFill>
              </a:rPr>
              <a:t>por Dimensão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237000"/>
              </p:ext>
            </p:extLst>
          </p:nvPr>
        </p:nvGraphicFramePr>
        <p:xfrm>
          <a:off x="-1" y="1719071"/>
          <a:ext cx="10691814" cy="6110175"/>
        </p:xfrm>
        <a:graphic>
          <a:graphicData uri="http://schemas.openxmlformats.org/drawingml/2006/table">
            <a:tbl>
              <a:tblPr firstRow="1" bandRow="1"/>
              <a:tblGrid>
                <a:gridCol w="787432">
                  <a:extLst>
                    <a:ext uri="{9D8B030D-6E8A-4147-A177-3AD203B41FA5}">
                      <a16:colId xmlns:a16="http://schemas.microsoft.com/office/drawing/2014/main" val="3435948638"/>
                    </a:ext>
                  </a:extLst>
                </a:gridCol>
                <a:gridCol w="4456867">
                  <a:extLst>
                    <a:ext uri="{9D8B030D-6E8A-4147-A177-3AD203B41FA5}">
                      <a16:colId xmlns:a16="http://schemas.microsoft.com/office/drawing/2014/main" val="2426039856"/>
                    </a:ext>
                  </a:extLst>
                </a:gridCol>
                <a:gridCol w="761729">
                  <a:extLst>
                    <a:ext uri="{9D8B030D-6E8A-4147-A177-3AD203B41FA5}">
                      <a16:colId xmlns:a16="http://schemas.microsoft.com/office/drawing/2014/main" val="1524540859"/>
                    </a:ext>
                  </a:extLst>
                </a:gridCol>
                <a:gridCol w="761729">
                  <a:extLst>
                    <a:ext uri="{9D8B030D-6E8A-4147-A177-3AD203B41FA5}">
                      <a16:colId xmlns:a16="http://schemas.microsoft.com/office/drawing/2014/main" val="595812322"/>
                    </a:ext>
                  </a:extLst>
                </a:gridCol>
                <a:gridCol w="3924057">
                  <a:extLst>
                    <a:ext uri="{9D8B030D-6E8A-4147-A177-3AD203B41FA5}">
                      <a16:colId xmlns:a16="http://schemas.microsoft.com/office/drawing/2014/main" val="1844245321"/>
                    </a:ext>
                  </a:extLst>
                </a:gridCol>
              </a:tblGrid>
              <a:tr h="396927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DOMÍNIO B: GOVERNANÇA INTERNA</a:t>
                      </a:r>
                      <a:endParaRPr lang="pt-BR" sz="16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517763"/>
                  </a:ext>
                </a:extLst>
              </a:tr>
              <a:tr h="396927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QATC</a:t>
                      </a:r>
                      <a:r>
                        <a:rPr lang="pt-BR" sz="1400" b="1" baseline="0" dirty="0" smtClean="0"/>
                        <a:t> 05 : </a:t>
                      </a:r>
                      <a:r>
                        <a:rPr lang="pt-BR" sz="1400" b="1" dirty="0" smtClean="0"/>
                        <a:t>AGILIDADE NO JULGAMENTO E GERENCIAMENTO DE PRAZOS DE PROCESSOS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276618"/>
                  </a:ext>
                </a:extLst>
              </a:tr>
              <a:tr h="506063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DESCRIÇÃO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TCE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CGQ</a:t>
                      </a:r>
                    </a:p>
                    <a:p>
                      <a:pPr algn="ctr"/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OBSERVAÇÕES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205618"/>
                  </a:ext>
                </a:extLst>
              </a:tr>
              <a:tr h="1990516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5.1</a:t>
                      </a:r>
                    </a:p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PRAZOS PARA APRECIAÇÃO (JULGAMENTO, EMISSÃO DE PARECER, REGISTRO ETC.)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pt-BR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pt-BR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>
                          <a:solidFill>
                            <a:srgbClr val="C00000"/>
                          </a:solidFill>
                        </a:rPr>
                        <a:t>0 = Menos de três</a:t>
                      </a:r>
                      <a:r>
                        <a:rPr lang="pt-BR" sz="1400" baseline="0" dirty="0" smtClean="0">
                          <a:solidFill>
                            <a:srgbClr val="C00000"/>
                          </a:solidFill>
                        </a:rPr>
                        <a:t> dos onze critérios, são cumpridos.</a:t>
                      </a:r>
                      <a:endParaRPr lang="pt-BR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just"/>
                      <a:r>
                        <a:rPr lang="pt-BR" sz="1400" dirty="0" smtClean="0">
                          <a:solidFill>
                            <a:srgbClr val="C00000"/>
                          </a:solidFill>
                        </a:rPr>
                        <a:t>TCEMG desenvolve ações para gerir seu passivo processual, como o estabelecimento de metas de deliberação e de análise. Todavia, o cumprimento dos prazos estabelecidos pela Atricon</a:t>
                      </a:r>
                      <a:r>
                        <a:rPr lang="pt-BR" sz="1400" baseline="0" dirty="0" smtClean="0">
                          <a:solidFill>
                            <a:srgbClr val="C00000"/>
                          </a:solidFill>
                        </a:rPr>
                        <a:t> são muito complexos para tingimento devido ao grande </a:t>
                      </a:r>
                      <a:r>
                        <a:rPr lang="pt-BR" sz="1400" dirty="0" smtClean="0">
                          <a:solidFill>
                            <a:srgbClr val="C00000"/>
                          </a:solidFill>
                        </a:rPr>
                        <a:t>volume de processos recebidos, tendo em vista possuirmos 853 municípios e 17.668 jurisdicionados.</a:t>
                      </a:r>
                      <a:endParaRPr lang="pt-BR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587800"/>
                  </a:ext>
                </a:extLst>
              </a:tr>
              <a:tr h="573538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5.2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MEDIDAS PARA RACIONALIZAR A GERAÇÃO DE PROCESSOS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117837"/>
                  </a:ext>
                </a:extLst>
              </a:tr>
              <a:tr h="1990516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5.3 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GESTÃO PROCESSUAL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pt-BR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pt-BR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pt-BR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just"/>
                      <a:r>
                        <a:rPr lang="pt-BR" sz="1400" dirty="0" smtClean="0">
                          <a:solidFill>
                            <a:srgbClr val="C00000"/>
                          </a:solidFill>
                        </a:rPr>
                        <a:t>2 = Quando cinco</a:t>
                      </a:r>
                      <a:r>
                        <a:rPr lang="pt-BR" sz="1400" baseline="0" dirty="0" smtClean="0">
                          <a:solidFill>
                            <a:srgbClr val="C00000"/>
                          </a:solidFill>
                        </a:rPr>
                        <a:t> dos nove critérios são cumpridos. </a:t>
                      </a:r>
                    </a:p>
                    <a:p>
                      <a:pPr algn="just"/>
                      <a:endParaRPr lang="pt-BR" sz="1400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just"/>
                      <a:r>
                        <a:rPr lang="pt-BR" sz="1400" baseline="0" dirty="0" smtClean="0">
                          <a:solidFill>
                            <a:srgbClr val="C00000"/>
                          </a:solidFill>
                        </a:rPr>
                        <a:t>Questão com peso maior não pontuadas: aplicação de Critérios de classificação dos processos conforme grau de complexidade. </a:t>
                      </a:r>
                      <a:r>
                        <a:rPr lang="pt-BR" sz="1400" dirty="0" smtClean="0">
                          <a:solidFill>
                            <a:srgbClr val="C00000"/>
                          </a:solidFill>
                        </a:rPr>
                        <a:t>Definição</a:t>
                      </a:r>
                      <a:r>
                        <a:rPr lang="pt-BR" sz="1400" baseline="0" dirty="0" smtClean="0">
                          <a:solidFill>
                            <a:srgbClr val="C00000"/>
                          </a:solidFill>
                        </a:rPr>
                        <a:t> de</a:t>
                      </a:r>
                      <a:r>
                        <a:rPr lang="pt-BR" sz="1400" dirty="0" smtClean="0">
                          <a:solidFill>
                            <a:srgbClr val="C00000"/>
                          </a:solidFill>
                        </a:rPr>
                        <a:t> prazos para deliberação final dos processos em função da sua natureza; gerenciamento de prazos e emissão de alerta</a:t>
                      </a:r>
                      <a:r>
                        <a:rPr lang="pt-BR" sz="1400" baseline="0" dirty="0" smtClean="0">
                          <a:solidFill>
                            <a:srgbClr val="C00000"/>
                          </a:solidFill>
                        </a:rPr>
                        <a:t> automatizados.</a:t>
                      </a:r>
                      <a:endParaRPr lang="pt-BR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000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69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42" y="584555"/>
            <a:ext cx="1617786" cy="80889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03" y="584555"/>
            <a:ext cx="1680481" cy="857882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-1" y="0"/>
            <a:ext cx="6582367" cy="1719072"/>
            <a:chOff x="-1" y="0"/>
            <a:chExt cx="6582367" cy="1643605"/>
          </a:xfrm>
        </p:grpSpPr>
        <p:sp>
          <p:nvSpPr>
            <p:cNvPr id="10" name="Paralelogramo 9"/>
            <p:cNvSpPr/>
            <p:nvPr/>
          </p:nvSpPr>
          <p:spPr>
            <a:xfrm>
              <a:off x="-1" y="0"/>
              <a:ext cx="6582367" cy="1643605"/>
            </a:xfrm>
            <a:prstGeom prst="parallelogram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0" y="0"/>
              <a:ext cx="1216152" cy="1643605"/>
            </a:xfrm>
            <a:prstGeom prst="rect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384645" y="197816"/>
            <a:ext cx="5811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MMD 2022:       </a:t>
            </a:r>
            <a:r>
              <a:rPr lang="pt-BR" sz="4000" b="1" dirty="0" smtClean="0">
                <a:solidFill>
                  <a:schemeClr val="bg1"/>
                </a:solidFill>
              </a:rPr>
              <a:t> Pontuação </a:t>
            </a:r>
            <a:r>
              <a:rPr lang="pt-BR" sz="4000" b="1" dirty="0">
                <a:solidFill>
                  <a:schemeClr val="bg1"/>
                </a:solidFill>
              </a:rPr>
              <a:t>por Dimensão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452676"/>
              </p:ext>
            </p:extLst>
          </p:nvPr>
        </p:nvGraphicFramePr>
        <p:xfrm>
          <a:off x="608076" y="2451650"/>
          <a:ext cx="8869210" cy="4060311"/>
        </p:xfrm>
        <a:graphic>
          <a:graphicData uri="http://schemas.openxmlformats.org/drawingml/2006/table">
            <a:tbl>
              <a:tblPr firstRow="1" bandRow="1"/>
              <a:tblGrid>
                <a:gridCol w="653199">
                  <a:extLst>
                    <a:ext uri="{9D8B030D-6E8A-4147-A177-3AD203B41FA5}">
                      <a16:colId xmlns:a16="http://schemas.microsoft.com/office/drawing/2014/main" val="3435948638"/>
                    </a:ext>
                  </a:extLst>
                </a:gridCol>
                <a:gridCol w="4194758">
                  <a:extLst>
                    <a:ext uri="{9D8B030D-6E8A-4147-A177-3AD203B41FA5}">
                      <a16:colId xmlns:a16="http://schemas.microsoft.com/office/drawing/2014/main" val="2426039856"/>
                    </a:ext>
                  </a:extLst>
                </a:gridCol>
                <a:gridCol w="857686">
                  <a:extLst>
                    <a:ext uri="{9D8B030D-6E8A-4147-A177-3AD203B41FA5}">
                      <a16:colId xmlns:a16="http://schemas.microsoft.com/office/drawing/2014/main" val="1524540859"/>
                    </a:ext>
                  </a:extLst>
                </a:gridCol>
                <a:gridCol w="857686">
                  <a:extLst>
                    <a:ext uri="{9D8B030D-6E8A-4147-A177-3AD203B41FA5}">
                      <a16:colId xmlns:a16="http://schemas.microsoft.com/office/drawing/2014/main" val="1432335358"/>
                    </a:ext>
                  </a:extLst>
                </a:gridCol>
                <a:gridCol w="2305881">
                  <a:extLst>
                    <a:ext uri="{9D8B030D-6E8A-4147-A177-3AD203B41FA5}">
                      <a16:colId xmlns:a16="http://schemas.microsoft.com/office/drawing/2014/main" val="1844245321"/>
                    </a:ext>
                  </a:extLst>
                </a:gridCol>
              </a:tblGrid>
              <a:tr h="358601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DOMÍNIO B: GOVERNANÇA INTERNA</a:t>
                      </a:r>
                      <a:endParaRPr lang="pt-BR" sz="16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517763"/>
                  </a:ext>
                </a:extLst>
              </a:tr>
              <a:tr h="358601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QATC</a:t>
                      </a:r>
                      <a:r>
                        <a:rPr lang="pt-BR" sz="1400" b="1" baseline="0" dirty="0" smtClean="0"/>
                        <a:t> 05 : </a:t>
                      </a:r>
                      <a:r>
                        <a:rPr lang="pt-BR" sz="1400" b="1" dirty="0" smtClean="0"/>
                        <a:t>AGILIDADE NO JULGAMENTO E GERENCIAMENTO DE PRAZOS DE PROCESSOS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276618"/>
                  </a:ext>
                </a:extLst>
              </a:tr>
              <a:tr h="442111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DESCRIÇÃO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TCE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CGQ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OBSERVAÇÕES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205618"/>
                  </a:ext>
                </a:extLst>
              </a:tr>
              <a:tr h="501059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5.4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SÚMULA E JURISPRUDÊNCIA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/>
                        <a:t>3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607530"/>
                  </a:ext>
                </a:extLst>
              </a:tr>
              <a:tr h="358601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pt-BR" sz="1400" b="1" dirty="0" smtClean="0"/>
                        <a:t>QATC 06: GESTÃO DE PESSOAS</a:t>
                      </a:r>
                      <a:endParaRPr lang="pt-BR" sz="14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518621"/>
                  </a:ext>
                </a:extLst>
              </a:tr>
              <a:tr h="442111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DESCRIÇÃO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TCE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CGQ</a:t>
                      </a:r>
                    </a:p>
                    <a:p>
                      <a:pPr algn="ctr"/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OBSERVAÇÕES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683009"/>
                  </a:ext>
                </a:extLst>
              </a:tr>
              <a:tr h="501059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6.1 </a:t>
                      </a:r>
                    </a:p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POLÍTICA E ESTRATÉGIA DE GESTÃO DE PESSOAS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367140"/>
                  </a:ext>
                </a:extLst>
              </a:tr>
              <a:tr h="358601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6.2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CARREIRA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/>
                        <a:t>3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603304"/>
                  </a:ext>
                </a:extLst>
              </a:tr>
              <a:tr h="707377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pt-BR" sz="1400" dirty="0" smtClean="0"/>
                        <a:t>.3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POLÍTICA DE BEM ESTAR, ACESSIBILIDADE</a:t>
                      </a:r>
                      <a:r>
                        <a:rPr lang="pt-BR" sz="1400" baseline="0" dirty="0" smtClean="0"/>
                        <a:t>  E CLIMA ORGANIZACIONAL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/>
                        <a:t>3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578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59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42" y="584555"/>
            <a:ext cx="1617786" cy="80889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03" y="584555"/>
            <a:ext cx="1680481" cy="857882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-1" y="0"/>
            <a:ext cx="6582367" cy="1719072"/>
            <a:chOff x="-1" y="0"/>
            <a:chExt cx="6582367" cy="1643605"/>
          </a:xfrm>
        </p:grpSpPr>
        <p:sp>
          <p:nvSpPr>
            <p:cNvPr id="10" name="Paralelogramo 9"/>
            <p:cNvSpPr/>
            <p:nvPr/>
          </p:nvSpPr>
          <p:spPr>
            <a:xfrm>
              <a:off x="-1" y="0"/>
              <a:ext cx="6582367" cy="1643605"/>
            </a:xfrm>
            <a:prstGeom prst="parallelogram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0" y="0"/>
              <a:ext cx="1216152" cy="1643605"/>
            </a:xfrm>
            <a:prstGeom prst="rect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384646" y="197816"/>
            <a:ext cx="5537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MMD 2022:       Pontuação por Dimensão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484003"/>
              </p:ext>
            </p:extLst>
          </p:nvPr>
        </p:nvGraphicFramePr>
        <p:xfrm>
          <a:off x="308184" y="2238907"/>
          <a:ext cx="9850799" cy="3672021"/>
        </p:xfrm>
        <a:graphic>
          <a:graphicData uri="http://schemas.openxmlformats.org/drawingml/2006/table">
            <a:tbl>
              <a:tblPr firstRow="1" bandRow="1"/>
              <a:tblGrid>
                <a:gridCol w="759500">
                  <a:extLst>
                    <a:ext uri="{9D8B030D-6E8A-4147-A177-3AD203B41FA5}">
                      <a16:colId xmlns:a16="http://schemas.microsoft.com/office/drawing/2014/main" val="3435948638"/>
                    </a:ext>
                  </a:extLst>
                </a:gridCol>
                <a:gridCol w="3794873">
                  <a:extLst>
                    <a:ext uri="{9D8B030D-6E8A-4147-A177-3AD203B41FA5}">
                      <a16:colId xmlns:a16="http://schemas.microsoft.com/office/drawing/2014/main" val="1799195037"/>
                    </a:ext>
                  </a:extLst>
                </a:gridCol>
                <a:gridCol w="756303">
                  <a:extLst>
                    <a:ext uri="{9D8B030D-6E8A-4147-A177-3AD203B41FA5}">
                      <a16:colId xmlns:a16="http://schemas.microsoft.com/office/drawing/2014/main" val="1524540859"/>
                    </a:ext>
                  </a:extLst>
                </a:gridCol>
                <a:gridCol w="756303">
                  <a:extLst>
                    <a:ext uri="{9D8B030D-6E8A-4147-A177-3AD203B41FA5}">
                      <a16:colId xmlns:a16="http://schemas.microsoft.com/office/drawing/2014/main" val="173144361"/>
                    </a:ext>
                  </a:extLst>
                </a:gridCol>
                <a:gridCol w="3783820">
                  <a:extLst>
                    <a:ext uri="{9D8B030D-6E8A-4147-A177-3AD203B41FA5}">
                      <a16:colId xmlns:a16="http://schemas.microsoft.com/office/drawing/2014/main" val="1844245321"/>
                    </a:ext>
                  </a:extLst>
                </a:gridCol>
              </a:tblGrid>
              <a:tr h="440270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DOMÍNIO B: GOVERNANÇA INTERNA</a:t>
                      </a:r>
                      <a:endParaRPr lang="pt-BR" sz="16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517763"/>
                  </a:ext>
                </a:extLst>
              </a:tr>
              <a:tr h="440270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QATC</a:t>
                      </a:r>
                      <a:r>
                        <a:rPr lang="pt-BR" sz="1400" b="1" baseline="0" dirty="0" smtClean="0"/>
                        <a:t> 07 : </a:t>
                      </a:r>
                      <a:r>
                        <a:rPr lang="pt-BR" sz="1400" b="1" dirty="0" smtClean="0"/>
                        <a:t>DESENVOLVIMENTO PROFISSIONAL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276618"/>
                  </a:ext>
                </a:extLst>
              </a:tr>
              <a:tr h="636168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DESCRIÇÃO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TCE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CGQ</a:t>
                      </a:r>
                    </a:p>
                    <a:p>
                      <a:pPr algn="ctr"/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OBSERVAÇÕES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205618"/>
                  </a:ext>
                </a:extLst>
              </a:tr>
              <a:tr h="723732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7.1</a:t>
                      </a:r>
                    </a:p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GESTÃO DE COMPETENCIAS E LIDERANÇA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pt-BR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pt-BR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>
                          <a:solidFill>
                            <a:srgbClr val="C00000"/>
                          </a:solidFill>
                        </a:rPr>
                        <a:t>Existência  de normativo que  Regulament</a:t>
                      </a:r>
                      <a:r>
                        <a:rPr lang="pt-BR" sz="1400" baseline="0" dirty="0" smtClean="0">
                          <a:solidFill>
                            <a:srgbClr val="C00000"/>
                          </a:solidFill>
                        </a:rPr>
                        <a:t>a os requisitos de competências  dos cargo e de liderança . Utilização destes requisitos  para seleção  de liderança.</a:t>
                      </a:r>
                      <a:endParaRPr lang="pt-BR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587800"/>
                  </a:ext>
                </a:extLst>
              </a:tr>
              <a:tr h="595260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7.2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DESENVOLVIMENTO E FORMAÇÃO PROFISSIONAL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117837"/>
                  </a:ext>
                </a:extLst>
              </a:tr>
              <a:tr h="615173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7.3 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ESCOLA</a:t>
                      </a:r>
                      <a:r>
                        <a:rPr lang="pt-BR" sz="1400" baseline="0" dirty="0" smtClean="0"/>
                        <a:t> DE CONTAS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000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87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42" y="584555"/>
            <a:ext cx="1617786" cy="80889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03" y="584555"/>
            <a:ext cx="1680481" cy="857882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-1" y="0"/>
            <a:ext cx="6582367" cy="1719072"/>
            <a:chOff x="-1" y="0"/>
            <a:chExt cx="6582367" cy="1643605"/>
          </a:xfrm>
        </p:grpSpPr>
        <p:sp>
          <p:nvSpPr>
            <p:cNvPr id="10" name="Paralelogramo 9"/>
            <p:cNvSpPr/>
            <p:nvPr/>
          </p:nvSpPr>
          <p:spPr>
            <a:xfrm>
              <a:off x="-1" y="0"/>
              <a:ext cx="6582367" cy="1643605"/>
            </a:xfrm>
            <a:prstGeom prst="parallelogram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0" y="0"/>
              <a:ext cx="1216152" cy="1643605"/>
            </a:xfrm>
            <a:prstGeom prst="rect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384646" y="197816"/>
            <a:ext cx="5845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MMD 2022:       </a:t>
            </a:r>
            <a:r>
              <a:rPr lang="pt-BR" sz="4000" b="1" dirty="0" smtClean="0">
                <a:solidFill>
                  <a:schemeClr val="bg1"/>
                </a:solidFill>
              </a:rPr>
              <a:t>  Pontuação </a:t>
            </a:r>
            <a:r>
              <a:rPr lang="pt-BR" sz="4000" b="1" dirty="0">
                <a:solidFill>
                  <a:schemeClr val="bg1"/>
                </a:solidFill>
              </a:rPr>
              <a:t>por Dimensão</a:t>
            </a:r>
          </a:p>
          <a:p>
            <a:endParaRPr lang="pt-BR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3629"/>
              </p:ext>
            </p:extLst>
          </p:nvPr>
        </p:nvGraphicFramePr>
        <p:xfrm>
          <a:off x="384646" y="2492060"/>
          <a:ext cx="9656663" cy="3680140"/>
        </p:xfrm>
        <a:graphic>
          <a:graphicData uri="http://schemas.openxmlformats.org/drawingml/2006/table">
            <a:tbl>
              <a:tblPr firstRow="1" bandRow="1"/>
              <a:tblGrid>
                <a:gridCol w="744532">
                  <a:extLst>
                    <a:ext uri="{9D8B030D-6E8A-4147-A177-3AD203B41FA5}">
                      <a16:colId xmlns:a16="http://schemas.microsoft.com/office/drawing/2014/main" val="3435948638"/>
                    </a:ext>
                  </a:extLst>
                </a:gridCol>
                <a:gridCol w="3998299">
                  <a:extLst>
                    <a:ext uri="{9D8B030D-6E8A-4147-A177-3AD203B41FA5}">
                      <a16:colId xmlns:a16="http://schemas.microsoft.com/office/drawing/2014/main" val="1799195037"/>
                    </a:ext>
                  </a:extLst>
                </a:gridCol>
                <a:gridCol w="692209">
                  <a:extLst>
                    <a:ext uri="{9D8B030D-6E8A-4147-A177-3AD203B41FA5}">
                      <a16:colId xmlns:a16="http://schemas.microsoft.com/office/drawing/2014/main" val="1524540859"/>
                    </a:ext>
                  </a:extLst>
                </a:gridCol>
                <a:gridCol w="692209">
                  <a:extLst>
                    <a:ext uri="{9D8B030D-6E8A-4147-A177-3AD203B41FA5}">
                      <a16:colId xmlns:a16="http://schemas.microsoft.com/office/drawing/2014/main" val="4169872239"/>
                    </a:ext>
                  </a:extLst>
                </a:gridCol>
                <a:gridCol w="3529414">
                  <a:extLst>
                    <a:ext uri="{9D8B030D-6E8A-4147-A177-3AD203B41FA5}">
                      <a16:colId xmlns:a16="http://schemas.microsoft.com/office/drawing/2014/main" val="1844245321"/>
                    </a:ext>
                  </a:extLst>
                </a:gridCol>
              </a:tblGrid>
              <a:tr h="368082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DOMÍNIO C: FISCALIZAÇÃO E AUDITORIA</a:t>
                      </a:r>
                      <a:endParaRPr lang="pt-BR" sz="16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518621"/>
                  </a:ext>
                </a:extLst>
              </a:tr>
              <a:tr h="453800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QATC</a:t>
                      </a:r>
                      <a:r>
                        <a:rPr lang="pt-BR" sz="1400" b="1" baseline="0" dirty="0" smtClean="0"/>
                        <a:t> 08 : </a:t>
                      </a:r>
                      <a:r>
                        <a:rPr lang="pt-BR" sz="1400" b="1" dirty="0" smtClean="0"/>
                        <a:t>PLANEJAMENTO GERAL DE FISCALIZAÇÃO E AUDITORIA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884637"/>
                  </a:ext>
                </a:extLst>
              </a:tr>
              <a:tr h="445290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DESCRIÇÃO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TCE 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CGQ</a:t>
                      </a:r>
                    </a:p>
                    <a:p>
                      <a:pPr algn="ctr"/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OBSERVAÇÕES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683009"/>
                  </a:ext>
                </a:extLst>
              </a:tr>
              <a:tr h="846578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8.1 </a:t>
                      </a:r>
                    </a:p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PROCESSO DE PLANEJAMENTO DE FISCALIZAÇÃO E AUDITORIA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12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367140"/>
                  </a:ext>
                </a:extLst>
              </a:tr>
              <a:tr h="1284023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8.2*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PLANEJAMENTO DAS  AUDITORIAS DE CONFORMIDADE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>
                          <a:solidFill>
                            <a:srgbClr val="C00000"/>
                          </a:solidFill>
                        </a:rPr>
                        <a:t>1 </a:t>
                      </a:r>
                      <a:endParaRPr lang="pt-BR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pt-BR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pt-BR" sz="1200" dirty="0" smtClean="0">
                          <a:solidFill>
                            <a:srgbClr val="C00000"/>
                          </a:solidFill>
                        </a:rPr>
                        <a:t>1 =  Quando três dos  dez critérios são cumpridos.  </a:t>
                      </a:r>
                    </a:p>
                    <a:p>
                      <a:pPr algn="just"/>
                      <a:endParaRPr lang="pt-BR" sz="12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just"/>
                      <a:r>
                        <a:rPr lang="pt-BR" sz="1200" dirty="0" smtClean="0">
                          <a:solidFill>
                            <a:srgbClr val="C00000"/>
                          </a:solidFill>
                        </a:rPr>
                        <a:t>O Aprimoramento da metodologia é objeto do Programa: “Implantar sistemática de planejamento das ações de controle externo alinhado às normas nacionais e internacionais aplicáveis às Entidades de Fiscalização”, constante do desdobramento do Plano Estratégico do Tribunal</a:t>
                      </a:r>
                      <a:r>
                        <a:rPr lang="pt-BR" sz="1200" baseline="0" dirty="0" smtClean="0">
                          <a:solidFill>
                            <a:srgbClr val="C00000"/>
                          </a:solidFill>
                        </a:rPr>
                        <a:t>  e está em curso.</a:t>
                      </a:r>
                      <a:endParaRPr lang="pt-BR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603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83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42" y="584555"/>
            <a:ext cx="1617786" cy="80889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03" y="584555"/>
            <a:ext cx="1680481" cy="857882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-1" y="0"/>
            <a:ext cx="6582367" cy="1719072"/>
            <a:chOff x="-1" y="0"/>
            <a:chExt cx="6582367" cy="1643605"/>
          </a:xfrm>
        </p:grpSpPr>
        <p:sp>
          <p:nvSpPr>
            <p:cNvPr id="10" name="Paralelogramo 9"/>
            <p:cNvSpPr/>
            <p:nvPr/>
          </p:nvSpPr>
          <p:spPr>
            <a:xfrm>
              <a:off x="-1" y="0"/>
              <a:ext cx="6582367" cy="1643605"/>
            </a:xfrm>
            <a:prstGeom prst="parallelogram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0" y="0"/>
              <a:ext cx="1216152" cy="1643605"/>
            </a:xfrm>
            <a:prstGeom prst="rect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384646" y="197816"/>
            <a:ext cx="584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MMD 2022:       </a:t>
            </a:r>
            <a:r>
              <a:rPr lang="pt-BR" sz="4000" b="1" dirty="0" smtClean="0">
                <a:solidFill>
                  <a:schemeClr val="bg1"/>
                </a:solidFill>
              </a:rPr>
              <a:t>  Pontuação </a:t>
            </a:r>
            <a:r>
              <a:rPr lang="pt-BR" sz="4000" b="1" dirty="0">
                <a:solidFill>
                  <a:schemeClr val="bg1"/>
                </a:solidFill>
              </a:rPr>
              <a:t>por Dimensão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194484"/>
              </p:ext>
            </p:extLst>
          </p:nvPr>
        </p:nvGraphicFramePr>
        <p:xfrm>
          <a:off x="-1" y="1761123"/>
          <a:ext cx="10691814" cy="5951258"/>
        </p:xfrm>
        <a:graphic>
          <a:graphicData uri="http://schemas.openxmlformats.org/drawingml/2006/table">
            <a:tbl>
              <a:tblPr firstRow="1" bandRow="1"/>
              <a:tblGrid>
                <a:gridCol w="725912">
                  <a:extLst>
                    <a:ext uri="{9D8B030D-6E8A-4147-A177-3AD203B41FA5}">
                      <a16:colId xmlns:a16="http://schemas.microsoft.com/office/drawing/2014/main" val="3435948638"/>
                    </a:ext>
                  </a:extLst>
                </a:gridCol>
                <a:gridCol w="4021547">
                  <a:extLst>
                    <a:ext uri="{9D8B030D-6E8A-4147-A177-3AD203B41FA5}">
                      <a16:colId xmlns:a16="http://schemas.microsoft.com/office/drawing/2014/main" val="1090289023"/>
                    </a:ext>
                  </a:extLst>
                </a:gridCol>
                <a:gridCol w="856694">
                  <a:extLst>
                    <a:ext uri="{9D8B030D-6E8A-4147-A177-3AD203B41FA5}">
                      <a16:colId xmlns:a16="http://schemas.microsoft.com/office/drawing/2014/main" val="860203274"/>
                    </a:ext>
                  </a:extLst>
                </a:gridCol>
                <a:gridCol w="856694">
                  <a:extLst>
                    <a:ext uri="{9D8B030D-6E8A-4147-A177-3AD203B41FA5}">
                      <a16:colId xmlns:a16="http://schemas.microsoft.com/office/drawing/2014/main" val="2608856797"/>
                    </a:ext>
                  </a:extLst>
                </a:gridCol>
                <a:gridCol w="4230967">
                  <a:extLst>
                    <a:ext uri="{9D8B030D-6E8A-4147-A177-3AD203B41FA5}">
                      <a16:colId xmlns:a16="http://schemas.microsoft.com/office/drawing/2014/main" val="1402841003"/>
                    </a:ext>
                  </a:extLst>
                </a:gridCol>
              </a:tblGrid>
              <a:tr h="627887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DOMÍNIO C: FISCALIZAÇÃO E AUDITORIA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517763"/>
                  </a:ext>
                </a:extLst>
              </a:tr>
              <a:tr h="313944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QATC</a:t>
                      </a:r>
                      <a:r>
                        <a:rPr lang="pt-BR" sz="1400" b="1" baseline="0" dirty="0" smtClean="0"/>
                        <a:t> 08 : </a:t>
                      </a:r>
                      <a:r>
                        <a:rPr lang="pt-BR" sz="1400" b="1" dirty="0" smtClean="0"/>
                        <a:t>PLANEJAMENTO GERAL DE FISCALIZAÇÃO E AUDITORIA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276618"/>
                  </a:ext>
                </a:extLst>
              </a:tr>
              <a:tr h="492671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DESCRIÇÃO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TCE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CGQ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OBSERVAÇÕES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205618"/>
                  </a:ext>
                </a:extLst>
              </a:tr>
              <a:tr h="677306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8.3</a:t>
                      </a:r>
                    </a:p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PLANEJAMENTO DAS AUDITORIAS OPERACIONAIS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587800"/>
                  </a:ext>
                </a:extLst>
              </a:tr>
              <a:tr h="574907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8.4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PLANEJAMENTO DAS AUDITORIAS FINANCEIRAS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117837"/>
                  </a:ext>
                </a:extLst>
              </a:tr>
              <a:tr h="494946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QATC</a:t>
                      </a:r>
                      <a:r>
                        <a:rPr lang="pt-BR" sz="1400" b="1" baseline="0" dirty="0" smtClean="0"/>
                        <a:t> 09 : </a:t>
                      </a:r>
                      <a:r>
                        <a:rPr lang="pt-BR" sz="1400" b="1" dirty="0" smtClean="0"/>
                        <a:t>CONTROLE E GARANTIA DE QUALIDADE DE FISCALIZAÇÕES E AUDITORIAS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884637"/>
                  </a:ext>
                </a:extLst>
              </a:tr>
              <a:tr h="589442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DESCRIÇÃO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TCE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CGQ</a:t>
                      </a:r>
                    </a:p>
                    <a:p>
                      <a:pPr algn="ctr"/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OBSERVAÇÕES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683009"/>
                  </a:ext>
                </a:extLst>
              </a:tr>
              <a:tr h="1036014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9.1 </a:t>
                      </a:r>
                    </a:p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CONTROLE DE QUALIDADE DE FISCALIZAÇÕES E AUDITORIAS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pt-BR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pt-BR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rgbClr val="C00000"/>
                          </a:solidFill>
                        </a:rPr>
                        <a:t>2 = Quando três dos seis critérios são cumpridos.</a:t>
                      </a:r>
                    </a:p>
                    <a:p>
                      <a:endParaRPr lang="pt-BR" sz="120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pt-BR" sz="1200" dirty="0" smtClean="0">
                          <a:solidFill>
                            <a:srgbClr val="C00000"/>
                          </a:solidFill>
                        </a:rPr>
                        <a:t>Questão não</a:t>
                      </a:r>
                      <a:r>
                        <a:rPr lang="pt-BR" sz="1200" baseline="0" dirty="0" smtClean="0">
                          <a:solidFill>
                            <a:srgbClr val="C00000"/>
                          </a:solidFill>
                        </a:rPr>
                        <a:t> pontuada se refere a  utilização de peritos: “</a:t>
                      </a:r>
                      <a:r>
                        <a:rPr lang="pt-BR" sz="1200" dirty="0" smtClean="0">
                          <a:solidFill>
                            <a:srgbClr val="C00000"/>
                          </a:solidFill>
                        </a:rPr>
                        <a:t>Sempre que surgirem questões difíceis ou controversas, o Tribunal assegura que sejam utilizados os recursos apropriados (</a:t>
                      </a:r>
                      <a:r>
                        <a:rPr lang="pt-BR" sz="1200" b="1" dirty="0" smtClean="0">
                          <a:solidFill>
                            <a:srgbClr val="C00000"/>
                          </a:solidFill>
                        </a:rPr>
                        <a:t>peritos</a:t>
                      </a:r>
                      <a:r>
                        <a:rPr lang="pt-BR" sz="1200" dirty="0" smtClean="0">
                          <a:solidFill>
                            <a:srgbClr val="C00000"/>
                          </a:solidFill>
                        </a:rPr>
                        <a:t>) para tratá-las.”</a:t>
                      </a:r>
                      <a:endParaRPr lang="pt-BR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367140"/>
                  </a:ext>
                </a:extLst>
              </a:tr>
              <a:tr h="991435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9.2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GARANTIA</a:t>
                      </a:r>
                      <a:r>
                        <a:rPr lang="pt-BR" sz="1400" baseline="0" dirty="0" smtClean="0"/>
                        <a:t> DE QUALIDADE DE FISCALIZAÇÕES E AUDITORIA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pt-BR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pt-BR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 = </a:t>
                      </a:r>
                      <a:r>
                        <a:rPr lang="pt-BR" sz="1200" dirty="0" smtClean="0">
                          <a:solidFill>
                            <a:srgbClr val="C00000"/>
                          </a:solidFill>
                        </a:rPr>
                        <a:t>Quando três dos seis critérios são cumpridos.</a:t>
                      </a:r>
                    </a:p>
                    <a:p>
                      <a:pPr algn="just"/>
                      <a:r>
                        <a:rPr lang="pt-BR" sz="12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Em 2020 e 2021 não foram realizadas atividades de asseguração. Os trabalhos do Comitê de Asseguração de Qualidade foram retomados em 2022.</a:t>
                      </a:r>
                      <a:endParaRPr lang="pt-BR" sz="12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603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7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42" y="584555"/>
            <a:ext cx="1617786" cy="80889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03" y="584555"/>
            <a:ext cx="1680481" cy="857882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-1" y="0"/>
            <a:ext cx="6582367" cy="1719072"/>
            <a:chOff x="-1" y="0"/>
            <a:chExt cx="6582367" cy="1643605"/>
          </a:xfrm>
        </p:grpSpPr>
        <p:sp>
          <p:nvSpPr>
            <p:cNvPr id="10" name="Paralelogramo 9"/>
            <p:cNvSpPr/>
            <p:nvPr/>
          </p:nvSpPr>
          <p:spPr>
            <a:xfrm>
              <a:off x="-1" y="0"/>
              <a:ext cx="6582367" cy="1643605"/>
            </a:xfrm>
            <a:prstGeom prst="parallelogram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0" y="0"/>
              <a:ext cx="1216152" cy="1643605"/>
            </a:xfrm>
            <a:prstGeom prst="rect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384645" y="197816"/>
            <a:ext cx="55632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MMD 2022:       Pontuação por Dimensão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783603"/>
              </p:ext>
            </p:extLst>
          </p:nvPr>
        </p:nvGraphicFramePr>
        <p:xfrm>
          <a:off x="271331" y="2124653"/>
          <a:ext cx="9917839" cy="5148776"/>
        </p:xfrm>
        <a:graphic>
          <a:graphicData uri="http://schemas.openxmlformats.org/drawingml/2006/table">
            <a:tbl>
              <a:tblPr firstRow="1" bandRow="1"/>
              <a:tblGrid>
                <a:gridCol w="787493">
                  <a:extLst>
                    <a:ext uri="{9D8B030D-6E8A-4147-A177-3AD203B41FA5}">
                      <a16:colId xmlns:a16="http://schemas.microsoft.com/office/drawing/2014/main" val="3435948638"/>
                    </a:ext>
                  </a:extLst>
                </a:gridCol>
                <a:gridCol w="3370480">
                  <a:extLst>
                    <a:ext uri="{9D8B030D-6E8A-4147-A177-3AD203B41FA5}">
                      <a16:colId xmlns:a16="http://schemas.microsoft.com/office/drawing/2014/main" val="3954983366"/>
                    </a:ext>
                  </a:extLst>
                </a:gridCol>
                <a:gridCol w="730666">
                  <a:extLst>
                    <a:ext uri="{9D8B030D-6E8A-4147-A177-3AD203B41FA5}">
                      <a16:colId xmlns:a16="http://schemas.microsoft.com/office/drawing/2014/main" val="1524540859"/>
                    </a:ext>
                  </a:extLst>
                </a:gridCol>
                <a:gridCol w="730666">
                  <a:extLst>
                    <a:ext uri="{9D8B030D-6E8A-4147-A177-3AD203B41FA5}">
                      <a16:colId xmlns:a16="http://schemas.microsoft.com/office/drawing/2014/main" val="4143691586"/>
                    </a:ext>
                  </a:extLst>
                </a:gridCol>
                <a:gridCol w="4298534">
                  <a:extLst>
                    <a:ext uri="{9D8B030D-6E8A-4147-A177-3AD203B41FA5}">
                      <a16:colId xmlns:a16="http://schemas.microsoft.com/office/drawing/2014/main" val="1844245321"/>
                    </a:ext>
                  </a:extLst>
                </a:gridCol>
              </a:tblGrid>
              <a:tr h="519342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DOMÍNIO C: FISCALIZAÇÃO E AUDITORIA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517763"/>
                  </a:ext>
                </a:extLst>
              </a:tr>
              <a:tr h="273338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QATC</a:t>
                      </a:r>
                      <a:r>
                        <a:rPr lang="pt-BR" sz="1400" b="1" baseline="0" dirty="0" smtClean="0"/>
                        <a:t> 10: </a:t>
                      </a:r>
                      <a:r>
                        <a:rPr lang="pt-BR" sz="1400" b="1" dirty="0" smtClean="0"/>
                        <a:t>AUDITORIA DE CONFORMIDADE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276618"/>
                  </a:ext>
                </a:extLst>
              </a:tr>
              <a:tr h="410007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DESCRIÇÃO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TCE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CGQ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OBSERVAÇÕES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205618"/>
                  </a:ext>
                </a:extLst>
              </a:tr>
              <a:tr h="644754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10.1</a:t>
                      </a:r>
                    </a:p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ABRANGÊNCIA DA AUDITORIA DE CONFORMIDADE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pt-BR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pt-BR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rgbClr val="C00000"/>
                          </a:solidFill>
                        </a:rPr>
                        <a:t>Para pontuar acima de 1  é necessário que 80% , 60% ,40%  ou 20% das entidades identificadas na análise de risco tenham sido objeto de auditoria. Critério extremamente complexo em razão do tamanho de</a:t>
                      </a:r>
                      <a:r>
                        <a:rPr lang="pt-BR" sz="1200" baseline="0" dirty="0" smtClean="0">
                          <a:solidFill>
                            <a:srgbClr val="C00000"/>
                          </a:solidFill>
                        </a:rPr>
                        <a:t> MG e considerando também a  quantidade de jurisdicionados sujeitos a auditoria.</a:t>
                      </a:r>
                      <a:endParaRPr lang="pt-BR" sz="1200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587800"/>
                  </a:ext>
                </a:extLst>
              </a:tr>
              <a:tr h="464674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10.2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NORMAS E REQUISITOS DE AUDIT.</a:t>
                      </a:r>
                      <a:r>
                        <a:rPr lang="pt-BR" sz="1400" baseline="0" dirty="0" smtClean="0"/>
                        <a:t> DE CONFORMIDADE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117837"/>
                  </a:ext>
                </a:extLst>
              </a:tr>
              <a:tr h="951548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10.3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PROCESSO DE AUDITORIA</a:t>
                      </a:r>
                      <a:r>
                        <a:rPr lang="pt-BR" sz="1400" baseline="0" dirty="0" smtClean="0"/>
                        <a:t> </a:t>
                      </a:r>
                      <a:r>
                        <a:rPr lang="pt-BR" sz="1400" dirty="0" smtClean="0"/>
                        <a:t>DE CONFORMIDADE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pt-BR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pt-BR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pt-BR" sz="1200" baseline="0" dirty="0" smtClean="0">
                          <a:solidFill>
                            <a:srgbClr val="C00000"/>
                          </a:solidFill>
                        </a:rPr>
                        <a:t>A despeito de cumprir demais itens a pontuação 1 é em razão do peso grande atribuído a questão não pontuada: “ Disponibiliza no sítio oficial e/ou portal da transparência os relatórios de fiscalização logo após o contraditório e antes da decisão, independente de requerimento”.</a:t>
                      </a:r>
                      <a:endParaRPr lang="pt-BR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818586"/>
                  </a:ext>
                </a:extLst>
              </a:tr>
              <a:tr h="1171427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10.4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APRECIAÇÃO DA AUDITORIA</a:t>
                      </a:r>
                      <a:r>
                        <a:rPr lang="pt-BR" sz="1400" baseline="0" dirty="0" smtClean="0"/>
                        <a:t> </a:t>
                      </a:r>
                      <a:r>
                        <a:rPr lang="pt-BR" sz="1400" dirty="0" smtClean="0"/>
                        <a:t>DE CONFORMIDADE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t-BR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t-BR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200" dirty="0" smtClean="0">
                          <a:solidFill>
                            <a:srgbClr val="C00000"/>
                          </a:solidFill>
                        </a:rPr>
                        <a:t>Para pontuar acima de 1  é necessário que  sejam apreciados pelo menos 40% dos relatórios de auditoria  pelo Pleno/Câmara</a:t>
                      </a:r>
                      <a:r>
                        <a:rPr lang="pt-BR" sz="1200" baseline="0" dirty="0" smtClean="0">
                          <a:solidFill>
                            <a:srgbClr val="C00000"/>
                          </a:solidFill>
                        </a:rPr>
                        <a:t> dentro prazo fixado e </a:t>
                      </a:r>
                      <a:r>
                        <a:rPr lang="pt-BR" sz="1200" b="1" baseline="0" dirty="0" smtClean="0">
                          <a:solidFill>
                            <a:srgbClr val="C00000"/>
                          </a:solidFill>
                        </a:rPr>
                        <a:t>se não houver fixação, dentro de 6 meses após encerramento do período a que a auditoria se refere</a:t>
                      </a:r>
                      <a:r>
                        <a:rPr lang="pt-BR" sz="1200" baseline="0" dirty="0" smtClean="0">
                          <a:solidFill>
                            <a:srgbClr val="C00000"/>
                          </a:solidFill>
                        </a:rPr>
                        <a:t>.  </a:t>
                      </a:r>
                      <a:endParaRPr lang="pt-BR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582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99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42" y="584555"/>
            <a:ext cx="1617786" cy="80889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03" y="584555"/>
            <a:ext cx="1680481" cy="857882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-1" y="0"/>
            <a:ext cx="6582367" cy="1719072"/>
            <a:chOff x="-1" y="0"/>
            <a:chExt cx="6582367" cy="1643605"/>
          </a:xfrm>
        </p:grpSpPr>
        <p:sp>
          <p:nvSpPr>
            <p:cNvPr id="10" name="Paralelogramo 9"/>
            <p:cNvSpPr/>
            <p:nvPr/>
          </p:nvSpPr>
          <p:spPr>
            <a:xfrm>
              <a:off x="-1" y="0"/>
              <a:ext cx="6582367" cy="1643605"/>
            </a:xfrm>
            <a:prstGeom prst="parallelogram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0" y="0"/>
              <a:ext cx="1216152" cy="1643605"/>
            </a:xfrm>
            <a:prstGeom prst="rect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384645" y="197816"/>
            <a:ext cx="5879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MMD 2022:       </a:t>
            </a:r>
            <a:r>
              <a:rPr lang="pt-BR" sz="4000" b="1" dirty="0" smtClean="0">
                <a:solidFill>
                  <a:schemeClr val="bg1"/>
                </a:solidFill>
              </a:rPr>
              <a:t>  Pontuação </a:t>
            </a:r>
            <a:r>
              <a:rPr lang="pt-BR" sz="4000" b="1" dirty="0">
                <a:solidFill>
                  <a:schemeClr val="bg1"/>
                </a:solidFill>
              </a:rPr>
              <a:t>por Dimensão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982805"/>
              </p:ext>
            </p:extLst>
          </p:nvPr>
        </p:nvGraphicFramePr>
        <p:xfrm>
          <a:off x="444023" y="2164062"/>
          <a:ext cx="9469097" cy="4011916"/>
        </p:xfrm>
        <a:graphic>
          <a:graphicData uri="http://schemas.openxmlformats.org/drawingml/2006/table">
            <a:tbl>
              <a:tblPr firstRow="1" bandRow="1"/>
              <a:tblGrid>
                <a:gridCol w="751863">
                  <a:extLst>
                    <a:ext uri="{9D8B030D-6E8A-4147-A177-3AD203B41FA5}">
                      <a16:colId xmlns:a16="http://schemas.microsoft.com/office/drawing/2014/main" val="3435948638"/>
                    </a:ext>
                  </a:extLst>
                </a:gridCol>
                <a:gridCol w="4093961">
                  <a:extLst>
                    <a:ext uri="{9D8B030D-6E8A-4147-A177-3AD203B41FA5}">
                      <a16:colId xmlns:a16="http://schemas.microsoft.com/office/drawing/2014/main" val="3954983366"/>
                    </a:ext>
                  </a:extLst>
                </a:gridCol>
                <a:gridCol w="653753">
                  <a:extLst>
                    <a:ext uri="{9D8B030D-6E8A-4147-A177-3AD203B41FA5}">
                      <a16:colId xmlns:a16="http://schemas.microsoft.com/office/drawing/2014/main" val="1524540859"/>
                    </a:ext>
                  </a:extLst>
                </a:gridCol>
                <a:gridCol w="653753">
                  <a:extLst>
                    <a:ext uri="{9D8B030D-6E8A-4147-A177-3AD203B41FA5}">
                      <a16:colId xmlns:a16="http://schemas.microsoft.com/office/drawing/2014/main" val="113024449"/>
                    </a:ext>
                  </a:extLst>
                </a:gridCol>
                <a:gridCol w="3315767">
                  <a:extLst>
                    <a:ext uri="{9D8B030D-6E8A-4147-A177-3AD203B41FA5}">
                      <a16:colId xmlns:a16="http://schemas.microsoft.com/office/drawing/2014/main" val="1844245321"/>
                    </a:ext>
                  </a:extLst>
                </a:gridCol>
              </a:tblGrid>
              <a:tr h="558767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DOMÍNIO C: FISCALIZAÇÃO E AUDITORIA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517763"/>
                  </a:ext>
                </a:extLst>
              </a:tr>
              <a:tr h="426573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/>
                        <a:t>QATC</a:t>
                      </a:r>
                      <a:r>
                        <a:rPr lang="pt-BR" sz="1200" b="1" baseline="0" dirty="0" smtClean="0"/>
                        <a:t> 11: </a:t>
                      </a:r>
                      <a:r>
                        <a:rPr lang="pt-BR" sz="1200" b="1" dirty="0" smtClean="0"/>
                        <a:t>AUDITORIA OPERACIONAL</a:t>
                      </a:r>
                      <a:endParaRPr lang="pt-BR" sz="12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884637"/>
                  </a:ext>
                </a:extLst>
              </a:tr>
              <a:tr h="499949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DESCRIÇÃO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TCE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CGQ</a:t>
                      </a:r>
                    </a:p>
                    <a:p>
                      <a:pPr algn="ctr"/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OBSERVAÇÕES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683009"/>
                  </a:ext>
                </a:extLst>
              </a:tr>
              <a:tr h="465158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11.1 </a:t>
                      </a:r>
                    </a:p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 ABRANGÊNCIA DA AUDITORIA OPERACIONAL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12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367140"/>
                  </a:ext>
                </a:extLst>
              </a:tr>
              <a:tr h="514947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11.2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NORMAS E REQUISITOS DE AUDITORIA OPERACIONAL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12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823000"/>
                  </a:ext>
                </a:extLst>
              </a:tr>
              <a:tr h="795785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11.3*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PROCESSO DE AUDITORIA OPERACIONAL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t-BR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t-BR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pt-BR" sz="1200" kern="1200" baseline="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Atendemos a 12 de 13 itens. Tiramos a nota 1 por não atender o item 11.3.13 que tem grade peso: “</a:t>
                      </a:r>
                      <a:r>
                        <a:rPr lang="pt-BR" sz="1200" baseline="0" dirty="0" smtClean="0">
                          <a:solidFill>
                            <a:srgbClr val="C00000"/>
                          </a:solidFill>
                        </a:rPr>
                        <a:t>disponibiliza no sítio oficial </a:t>
                      </a:r>
                      <a:r>
                        <a:rPr lang="pt-BR" sz="1200" kern="1200" baseline="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e/ou portal da transparência </a:t>
                      </a:r>
                      <a:r>
                        <a:rPr lang="pt-BR" sz="1200" baseline="0" dirty="0" smtClean="0">
                          <a:solidFill>
                            <a:srgbClr val="C00000"/>
                          </a:solidFill>
                        </a:rPr>
                        <a:t>os relatórios de fiscalização logo após o contraditório e antes da decisão, independente de requerimento</a:t>
                      </a:r>
                      <a:r>
                        <a:rPr lang="pt-BR" sz="1000" kern="1200" baseline="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”; A DISPONIBILIZAÇÃO OCORRE APENAS APÓS A DECISÃO (ACÓRDÃO)</a:t>
                      </a:r>
                      <a:endParaRPr lang="pt-BR" sz="1000" kern="1200" baseline="0" dirty="0">
                        <a:solidFill>
                          <a:srgbClr val="C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315997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608076" y="6372225"/>
            <a:ext cx="9550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*Pontuação </a:t>
            </a:r>
            <a:r>
              <a:rPr lang="pt-BR" dirty="0"/>
              <a:t>= 4: todos os critérios são </a:t>
            </a:r>
            <a:r>
              <a:rPr lang="pt-BR" dirty="0" smtClean="0"/>
              <a:t>cumpridos, </a:t>
            </a:r>
            <a:r>
              <a:rPr lang="pt-BR" dirty="0"/>
              <a:t>Pontuação = 3: os critérios (1), (4), (7), (10), (11), (12) e (13) são cumpridos Pontuação = 2: os critérios (4), (7), (10), (11) e (13) são cumpridos Pontuação = 1: três critérios são cumpridos Pontuação = 0: menos de três critérios são cumpridos</a:t>
            </a:r>
          </a:p>
        </p:txBody>
      </p:sp>
    </p:spTree>
    <p:extLst>
      <p:ext uri="{BB962C8B-B14F-4D97-AF65-F5344CB8AC3E}">
        <p14:creationId xmlns:p14="http://schemas.microsoft.com/office/powerpoint/2010/main" val="312292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0" y="6891857"/>
            <a:ext cx="10103569" cy="555504"/>
            <a:chOff x="0" y="6891857"/>
            <a:chExt cx="10103569" cy="555504"/>
          </a:xfrm>
        </p:grpSpPr>
        <p:cxnSp>
          <p:nvCxnSpPr>
            <p:cNvPr id="12" name="Conector reto 11"/>
            <p:cNvCxnSpPr/>
            <p:nvPr/>
          </p:nvCxnSpPr>
          <p:spPr>
            <a:xfrm flipV="1">
              <a:off x="3867506" y="7245324"/>
              <a:ext cx="1024835" cy="573"/>
            </a:xfrm>
            <a:prstGeom prst="line">
              <a:avLst/>
            </a:prstGeom>
            <a:ln w="19050">
              <a:headEnd type="oval" w="med" len="med"/>
              <a:tailEnd type="oval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flipH="1">
              <a:off x="0" y="7340092"/>
              <a:ext cx="10071099" cy="2057"/>
            </a:xfrm>
            <a:prstGeom prst="line">
              <a:avLst/>
            </a:prstGeom>
            <a:ln w="158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H="1" flipV="1">
              <a:off x="0" y="7141280"/>
              <a:ext cx="8004714" cy="625"/>
            </a:xfrm>
            <a:prstGeom prst="line">
              <a:avLst/>
            </a:prstGeom>
            <a:ln w="15875">
              <a:solidFill>
                <a:srgbClr val="E749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flipV="1">
              <a:off x="8191720" y="7115156"/>
              <a:ext cx="1091980" cy="521"/>
            </a:xfrm>
            <a:prstGeom prst="line">
              <a:avLst/>
            </a:prstGeom>
            <a:ln w="19050">
              <a:solidFill>
                <a:srgbClr val="E7493D"/>
              </a:solidFill>
              <a:headEnd type="oval" w="med" len="med"/>
              <a:tailEnd type="oval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9474297" y="7115156"/>
              <a:ext cx="162463" cy="0"/>
            </a:xfrm>
            <a:prstGeom prst="line">
              <a:avLst/>
            </a:prstGeom>
            <a:ln w="25400" cap="rnd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>
              <a:off x="514460" y="7238619"/>
              <a:ext cx="2978548" cy="0"/>
            </a:xfrm>
            <a:prstGeom prst="line">
              <a:avLst/>
            </a:prstGeom>
            <a:ln w="25400" cap="rnd">
              <a:solidFill>
                <a:srgbClr val="E749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flipH="1" flipV="1">
              <a:off x="5361377" y="6908939"/>
              <a:ext cx="344479" cy="1050"/>
            </a:xfrm>
            <a:prstGeom prst="line">
              <a:avLst/>
            </a:prstGeom>
            <a:ln w="25400" cap="rnd">
              <a:solidFill>
                <a:srgbClr val="E749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flipH="1">
              <a:off x="1" y="7047744"/>
              <a:ext cx="5824727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flipH="1" flipV="1">
              <a:off x="0" y="7439880"/>
              <a:ext cx="4019771" cy="7481"/>
            </a:xfrm>
            <a:prstGeom prst="line">
              <a:avLst/>
            </a:prstGeom>
            <a:ln>
              <a:solidFill>
                <a:srgbClr val="E749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flipH="1">
              <a:off x="926321" y="6891857"/>
              <a:ext cx="847615" cy="0"/>
            </a:xfrm>
            <a:prstGeom prst="line">
              <a:avLst/>
            </a:prstGeom>
            <a:ln w="19050">
              <a:solidFill>
                <a:srgbClr val="E7493D"/>
              </a:solidFill>
              <a:headEnd type="oval" w="med" len="med"/>
              <a:tailEnd type="oval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 flipH="1" flipV="1">
              <a:off x="0" y="7395222"/>
              <a:ext cx="8004714" cy="625"/>
            </a:xfrm>
            <a:prstGeom prst="line">
              <a:avLst/>
            </a:prstGeom>
            <a:ln w="12700">
              <a:solidFill>
                <a:srgbClr val="E749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Conector reto 50"/>
            <p:cNvCxnSpPr/>
            <p:nvPr/>
          </p:nvCxnSpPr>
          <p:spPr>
            <a:xfrm>
              <a:off x="2396926" y="6908939"/>
              <a:ext cx="1096082" cy="0"/>
            </a:xfrm>
            <a:prstGeom prst="line">
              <a:avLst/>
            </a:prstGeom>
            <a:ln w="25400" cap="rnd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Conector reto 51"/>
            <p:cNvCxnSpPr/>
            <p:nvPr/>
          </p:nvCxnSpPr>
          <p:spPr>
            <a:xfrm flipH="1">
              <a:off x="6044130" y="7025269"/>
              <a:ext cx="1399086" cy="0"/>
            </a:xfrm>
            <a:prstGeom prst="line">
              <a:avLst/>
            </a:prstGeom>
            <a:ln w="25400" cap="rnd">
              <a:solidFill>
                <a:srgbClr val="E749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Conector reto 55"/>
            <p:cNvCxnSpPr/>
            <p:nvPr/>
          </p:nvCxnSpPr>
          <p:spPr>
            <a:xfrm>
              <a:off x="9007487" y="7018296"/>
              <a:ext cx="1096082" cy="0"/>
            </a:xfrm>
            <a:prstGeom prst="line">
              <a:avLst/>
            </a:prstGeom>
            <a:ln w="25400" cap="rnd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2" name="Imagem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204" y="1133568"/>
            <a:ext cx="8003283" cy="50046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42" y="584555"/>
            <a:ext cx="1617786" cy="808893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03" y="584555"/>
            <a:ext cx="1680481" cy="85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42" y="584555"/>
            <a:ext cx="1617786" cy="80889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03" y="584555"/>
            <a:ext cx="1680481" cy="857882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-1" y="0"/>
            <a:ext cx="6582367" cy="1719072"/>
            <a:chOff x="-1" y="0"/>
            <a:chExt cx="6582367" cy="1643605"/>
          </a:xfrm>
        </p:grpSpPr>
        <p:sp>
          <p:nvSpPr>
            <p:cNvPr id="10" name="Paralelogramo 9"/>
            <p:cNvSpPr/>
            <p:nvPr/>
          </p:nvSpPr>
          <p:spPr>
            <a:xfrm>
              <a:off x="-1" y="0"/>
              <a:ext cx="6582367" cy="1643605"/>
            </a:xfrm>
            <a:prstGeom prst="parallelogram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0" y="0"/>
              <a:ext cx="1216152" cy="1643605"/>
            </a:xfrm>
            <a:prstGeom prst="rect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384646" y="197816"/>
            <a:ext cx="5452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MMD 2022:  </a:t>
            </a:r>
            <a:r>
              <a:rPr lang="pt-BR" sz="4000" b="1" dirty="0" smtClean="0">
                <a:solidFill>
                  <a:schemeClr val="bg1"/>
                </a:solidFill>
              </a:rPr>
              <a:t>   Pontuação </a:t>
            </a:r>
            <a:r>
              <a:rPr lang="pt-BR" sz="4000" b="1" dirty="0">
                <a:solidFill>
                  <a:schemeClr val="bg1"/>
                </a:solidFill>
              </a:rPr>
              <a:t>por critério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383853"/>
              </p:ext>
            </p:extLst>
          </p:nvPr>
        </p:nvGraphicFramePr>
        <p:xfrm>
          <a:off x="430381" y="2020666"/>
          <a:ext cx="9542560" cy="4886672"/>
        </p:xfrm>
        <a:graphic>
          <a:graphicData uri="http://schemas.openxmlformats.org/drawingml/2006/table">
            <a:tbl>
              <a:tblPr firstRow="1" bandRow="1"/>
              <a:tblGrid>
                <a:gridCol w="911431">
                  <a:extLst>
                    <a:ext uri="{9D8B030D-6E8A-4147-A177-3AD203B41FA5}">
                      <a16:colId xmlns:a16="http://schemas.microsoft.com/office/drawing/2014/main" val="3435948638"/>
                    </a:ext>
                  </a:extLst>
                </a:gridCol>
                <a:gridCol w="3903664">
                  <a:extLst>
                    <a:ext uri="{9D8B030D-6E8A-4147-A177-3AD203B41FA5}">
                      <a16:colId xmlns:a16="http://schemas.microsoft.com/office/drawing/2014/main" val="2106784899"/>
                    </a:ext>
                  </a:extLst>
                </a:gridCol>
                <a:gridCol w="815826">
                  <a:extLst>
                    <a:ext uri="{9D8B030D-6E8A-4147-A177-3AD203B41FA5}">
                      <a16:colId xmlns:a16="http://schemas.microsoft.com/office/drawing/2014/main" val="3768243071"/>
                    </a:ext>
                  </a:extLst>
                </a:gridCol>
                <a:gridCol w="815826">
                  <a:extLst>
                    <a:ext uri="{9D8B030D-6E8A-4147-A177-3AD203B41FA5}">
                      <a16:colId xmlns:a16="http://schemas.microsoft.com/office/drawing/2014/main" val="3271069731"/>
                    </a:ext>
                  </a:extLst>
                </a:gridCol>
                <a:gridCol w="3095813">
                  <a:extLst>
                    <a:ext uri="{9D8B030D-6E8A-4147-A177-3AD203B41FA5}">
                      <a16:colId xmlns:a16="http://schemas.microsoft.com/office/drawing/2014/main" val="4008496012"/>
                    </a:ext>
                  </a:extLst>
                </a:gridCol>
              </a:tblGrid>
              <a:tr h="337847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DOMÍNIO C: FISCALIZAÇÃO E AUDITORIA</a:t>
                      </a:r>
                      <a:endParaRPr lang="pt-BR" sz="16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517763"/>
                  </a:ext>
                </a:extLst>
              </a:tr>
              <a:tr h="303572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QATC</a:t>
                      </a:r>
                      <a:r>
                        <a:rPr lang="pt-BR" sz="1400" b="1" baseline="0" dirty="0" smtClean="0"/>
                        <a:t> 11: </a:t>
                      </a:r>
                      <a:r>
                        <a:rPr lang="pt-BR" sz="1400" b="1" dirty="0" smtClean="0"/>
                        <a:t>AUDITORIA OPERACIONAL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276618"/>
                  </a:ext>
                </a:extLst>
              </a:tr>
              <a:tr h="516073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DESCRIÇÃO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TCE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CGQ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OBSERVAÇÕES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205618"/>
                  </a:ext>
                </a:extLst>
              </a:tr>
              <a:tr h="1366074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11.4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APRECIAÇÃO DA AUDITORIA OPERACIONAL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pt-BR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pt-BR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pt-BR" sz="1400" dirty="0" smtClean="0">
                          <a:solidFill>
                            <a:srgbClr val="C00000"/>
                          </a:solidFill>
                        </a:rPr>
                        <a:t>Aprecia e julga: 80% das aud.operacionais em até 30 dias após a conclusão do relatório. Encaminha os relatórios aos destinatários em até 5 dias após apreciação/julgamento.</a:t>
                      </a:r>
                      <a:endParaRPr lang="pt-BR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818586"/>
                  </a:ext>
                </a:extLst>
              </a:tr>
              <a:tr h="347115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QATC</a:t>
                      </a:r>
                      <a:r>
                        <a:rPr lang="pt-BR" sz="1400" b="1" baseline="0" dirty="0" smtClean="0"/>
                        <a:t> 12: </a:t>
                      </a:r>
                      <a:r>
                        <a:rPr lang="pt-BR" sz="1400" b="1" dirty="0" smtClean="0"/>
                        <a:t>AUDITORIA FINANCEIRA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884637"/>
                  </a:ext>
                </a:extLst>
              </a:tr>
              <a:tr h="516278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DESCRIÇÃO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TCE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CGQ</a:t>
                      </a:r>
                    </a:p>
                    <a:p>
                      <a:pPr algn="ctr"/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OBSERVAÇÕES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683009"/>
                  </a:ext>
                </a:extLst>
              </a:tr>
              <a:tr h="1498485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12.1 </a:t>
                      </a:r>
                    </a:p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 ABRANGÊNCIA DA AUDITORIA FINANCEIRA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pt-BR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pt-BR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pt-BR" sz="1400" dirty="0" smtClean="0">
                          <a:solidFill>
                            <a:srgbClr val="C00000"/>
                          </a:solidFill>
                        </a:rPr>
                        <a:t>Realiza Auditoria Financeira nas Contas Anuais de governo; em demonstrativos da gestão fiscal; </a:t>
                      </a:r>
                      <a:r>
                        <a:rPr lang="pt-BR" sz="1400" u="sng" dirty="0" smtClean="0">
                          <a:solidFill>
                            <a:srgbClr val="C00000"/>
                          </a:solidFill>
                        </a:rPr>
                        <a:t>80%, 50% ou pelo menos 30% das entidades identificadas na análise de risco foram objeto de auditoria no ano em análise</a:t>
                      </a:r>
                      <a:r>
                        <a:rPr lang="pt-BR" sz="1400" dirty="0" smtClean="0">
                          <a:solidFill>
                            <a:srgbClr val="C00000"/>
                          </a:solidFill>
                        </a:rPr>
                        <a:t>.</a:t>
                      </a:r>
                      <a:endParaRPr lang="pt-BR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367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25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42" y="584555"/>
            <a:ext cx="1617786" cy="80889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03" y="584555"/>
            <a:ext cx="1680481" cy="857882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-1" y="0"/>
            <a:ext cx="6582367" cy="1719072"/>
            <a:chOff x="-1" y="0"/>
            <a:chExt cx="6582367" cy="1643605"/>
          </a:xfrm>
        </p:grpSpPr>
        <p:sp>
          <p:nvSpPr>
            <p:cNvPr id="10" name="Paralelogramo 9"/>
            <p:cNvSpPr/>
            <p:nvPr/>
          </p:nvSpPr>
          <p:spPr>
            <a:xfrm>
              <a:off x="-1" y="0"/>
              <a:ext cx="6582367" cy="1643605"/>
            </a:xfrm>
            <a:prstGeom prst="parallelogram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0" y="0"/>
              <a:ext cx="1216152" cy="1643605"/>
            </a:xfrm>
            <a:prstGeom prst="rect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384645" y="197816"/>
            <a:ext cx="5811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MMD 2022:       </a:t>
            </a:r>
            <a:r>
              <a:rPr lang="pt-BR" sz="4000" b="1" dirty="0" smtClean="0">
                <a:solidFill>
                  <a:schemeClr val="bg1"/>
                </a:solidFill>
              </a:rPr>
              <a:t> Pontuação </a:t>
            </a:r>
            <a:r>
              <a:rPr lang="pt-BR" sz="4000" b="1" dirty="0">
                <a:solidFill>
                  <a:schemeClr val="bg1"/>
                </a:solidFill>
              </a:rPr>
              <a:t>por Dimensão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581719"/>
              </p:ext>
            </p:extLst>
          </p:nvPr>
        </p:nvGraphicFramePr>
        <p:xfrm>
          <a:off x="384646" y="2001185"/>
          <a:ext cx="9955766" cy="5378547"/>
        </p:xfrm>
        <a:graphic>
          <a:graphicData uri="http://schemas.openxmlformats.org/drawingml/2006/table">
            <a:tbl>
              <a:tblPr firstRow="1" bandRow="1"/>
              <a:tblGrid>
                <a:gridCol w="847788">
                  <a:extLst>
                    <a:ext uri="{9D8B030D-6E8A-4147-A177-3AD203B41FA5}">
                      <a16:colId xmlns:a16="http://schemas.microsoft.com/office/drawing/2014/main" val="3435948638"/>
                    </a:ext>
                  </a:extLst>
                </a:gridCol>
                <a:gridCol w="4050896">
                  <a:extLst>
                    <a:ext uri="{9D8B030D-6E8A-4147-A177-3AD203B41FA5}">
                      <a16:colId xmlns:a16="http://schemas.microsoft.com/office/drawing/2014/main" val="5256368"/>
                    </a:ext>
                  </a:extLst>
                </a:gridCol>
                <a:gridCol w="721105">
                  <a:extLst>
                    <a:ext uri="{9D8B030D-6E8A-4147-A177-3AD203B41FA5}">
                      <a16:colId xmlns:a16="http://schemas.microsoft.com/office/drawing/2014/main" val="3470277528"/>
                    </a:ext>
                  </a:extLst>
                </a:gridCol>
                <a:gridCol w="721105">
                  <a:extLst>
                    <a:ext uri="{9D8B030D-6E8A-4147-A177-3AD203B41FA5}">
                      <a16:colId xmlns:a16="http://schemas.microsoft.com/office/drawing/2014/main" val="768746703"/>
                    </a:ext>
                  </a:extLst>
                </a:gridCol>
                <a:gridCol w="3614872">
                  <a:extLst>
                    <a:ext uri="{9D8B030D-6E8A-4147-A177-3AD203B41FA5}">
                      <a16:colId xmlns:a16="http://schemas.microsoft.com/office/drawing/2014/main" val="2751424236"/>
                    </a:ext>
                  </a:extLst>
                </a:gridCol>
              </a:tblGrid>
              <a:tr h="0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DOMÍNIO C: FISCALIZAÇÃO E AUDITORIA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517763"/>
                  </a:ext>
                </a:extLst>
              </a:tr>
              <a:tr h="273664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QATC</a:t>
                      </a:r>
                      <a:r>
                        <a:rPr lang="pt-BR" sz="1400" b="1" baseline="0" dirty="0" smtClean="0"/>
                        <a:t> 12: </a:t>
                      </a:r>
                      <a:r>
                        <a:rPr lang="pt-BR" sz="1400" b="1" dirty="0" smtClean="0"/>
                        <a:t>AUDITORIA FINANCEIRA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276618"/>
                  </a:ext>
                </a:extLst>
              </a:tr>
              <a:tr h="465228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DESCRIÇÃO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TCE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CGQ</a:t>
                      </a:r>
                    </a:p>
                    <a:p>
                      <a:pPr algn="ctr"/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OBSERVAÇÕES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205618"/>
                  </a:ext>
                </a:extLst>
              </a:tr>
              <a:tr h="465228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12.2</a:t>
                      </a:r>
                    </a:p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NORMAS E REQUISITOS DE AUDITORIA FINANCEIRA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587800"/>
                  </a:ext>
                </a:extLst>
              </a:tr>
              <a:tr h="1091771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12.3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PROCESSO DE AUDITORIA FINANCEIRA</a:t>
                      </a:r>
                    </a:p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pt-BR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pt-BR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200" dirty="0" smtClean="0">
                          <a:solidFill>
                            <a:srgbClr val="C00000"/>
                          </a:solidFill>
                        </a:rPr>
                        <a:t>Para pontuar a</a:t>
                      </a:r>
                      <a:r>
                        <a:rPr lang="pt-BR" sz="1200" baseline="0" dirty="0" smtClean="0">
                          <a:solidFill>
                            <a:srgbClr val="C00000"/>
                          </a:solidFill>
                        </a:rPr>
                        <a:t> partir da nota 2 é necessário cumprir item 12.3. 10: “</a:t>
                      </a:r>
                      <a:r>
                        <a:rPr lang="pt-BR" sz="1200" dirty="0" smtClean="0">
                          <a:solidFill>
                            <a:srgbClr val="C00000"/>
                          </a:solidFill>
                        </a:rPr>
                        <a:t>Disponibiliza no sítio oficial e/ou portal da transparência os relatórios de fiscalização logo após o contraditório e antes da decisão, independente de requerimento”;</a:t>
                      </a:r>
                      <a:endParaRPr lang="pt-BR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117837"/>
                  </a:ext>
                </a:extLst>
              </a:tr>
              <a:tr h="1100800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12.4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APRECIAÇÃO DA AUDITORIA FINANCEIRA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t-BR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t-BR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200" dirty="0" smtClean="0">
                          <a:solidFill>
                            <a:srgbClr val="C00000"/>
                          </a:solidFill>
                        </a:rPr>
                        <a:t>Apreciação de todas as auditorias financeiras no prazo fixado</a:t>
                      </a:r>
                      <a:r>
                        <a:rPr lang="pt-BR" sz="1200" baseline="0" dirty="0" smtClean="0">
                          <a:solidFill>
                            <a:srgbClr val="C00000"/>
                          </a:solidFill>
                        </a:rPr>
                        <a:t> pelo Tribunal e quando não houver fixação do prazo, </a:t>
                      </a:r>
                      <a:r>
                        <a:rPr lang="pt-BR" sz="1200" b="0" u="sng" baseline="0" dirty="0" smtClean="0">
                          <a:solidFill>
                            <a:srgbClr val="C00000"/>
                          </a:solidFill>
                        </a:rPr>
                        <a:t>dentro de seis meses após encerramento do período a que a auditoria se refere. I</a:t>
                      </a:r>
                    </a:p>
                    <a:p>
                      <a:pPr algn="just"/>
                      <a:r>
                        <a:rPr lang="pt-BR" sz="1200" b="0" u="sng" baseline="0" dirty="0" smtClean="0">
                          <a:solidFill>
                            <a:srgbClr val="C00000"/>
                          </a:solidFill>
                        </a:rPr>
                        <a:t>Ou pelo menos 60% delas no referido prazo .</a:t>
                      </a:r>
                      <a:r>
                        <a:rPr lang="pt-BR" sz="1200" u="sng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pt-BR" sz="1200" u="sng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818586"/>
                  </a:ext>
                </a:extLst>
              </a:tr>
              <a:tr h="273664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QATC</a:t>
                      </a:r>
                      <a:r>
                        <a:rPr lang="pt-BR" sz="1400" b="1" baseline="0" dirty="0" smtClean="0"/>
                        <a:t> 13: </a:t>
                      </a:r>
                      <a:r>
                        <a:rPr lang="pt-BR" sz="1400" b="1" dirty="0" smtClean="0"/>
                        <a:t>CONTROLE EXTERNO CONCOMITANTE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884637"/>
                  </a:ext>
                </a:extLst>
              </a:tr>
              <a:tr h="465228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DESCRIÇÃO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TCE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CGQ</a:t>
                      </a:r>
                    </a:p>
                    <a:p>
                      <a:pPr algn="ctr"/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OBSERVAÇÕES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683009"/>
                  </a:ext>
                </a:extLst>
              </a:tr>
              <a:tr h="477788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13.1 </a:t>
                      </a:r>
                    </a:p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 ABRANGÊNCIA DO CONTROLE EXTERNO CONCOMITANTE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367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4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42" y="584555"/>
            <a:ext cx="1617786" cy="80889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03" y="584555"/>
            <a:ext cx="1680481" cy="857882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-1" y="0"/>
            <a:ext cx="6582367" cy="1719072"/>
            <a:chOff x="-1" y="0"/>
            <a:chExt cx="6582367" cy="1643605"/>
          </a:xfrm>
        </p:grpSpPr>
        <p:sp>
          <p:nvSpPr>
            <p:cNvPr id="10" name="Paralelogramo 9"/>
            <p:cNvSpPr/>
            <p:nvPr/>
          </p:nvSpPr>
          <p:spPr>
            <a:xfrm>
              <a:off x="-1" y="0"/>
              <a:ext cx="6582367" cy="1643605"/>
            </a:xfrm>
            <a:prstGeom prst="parallelogram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0" y="0"/>
              <a:ext cx="1216152" cy="1643605"/>
            </a:xfrm>
            <a:prstGeom prst="rect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384645" y="197816"/>
            <a:ext cx="5836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MMD 2022:       </a:t>
            </a:r>
            <a:r>
              <a:rPr lang="pt-BR" sz="4000" b="1" dirty="0" smtClean="0">
                <a:solidFill>
                  <a:schemeClr val="bg1"/>
                </a:solidFill>
              </a:rPr>
              <a:t>  Pontuação </a:t>
            </a:r>
            <a:r>
              <a:rPr lang="pt-BR" sz="4000" b="1" dirty="0">
                <a:solidFill>
                  <a:schemeClr val="bg1"/>
                </a:solidFill>
              </a:rPr>
              <a:t>por Dimensão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270805"/>
              </p:ext>
            </p:extLst>
          </p:nvPr>
        </p:nvGraphicFramePr>
        <p:xfrm>
          <a:off x="832647" y="2475258"/>
          <a:ext cx="9020654" cy="3624895"/>
        </p:xfrm>
        <a:graphic>
          <a:graphicData uri="http://schemas.openxmlformats.org/drawingml/2006/table">
            <a:tbl>
              <a:tblPr firstRow="1" bandRow="1"/>
              <a:tblGrid>
                <a:gridCol w="705875">
                  <a:extLst>
                    <a:ext uri="{9D8B030D-6E8A-4147-A177-3AD203B41FA5}">
                      <a16:colId xmlns:a16="http://schemas.microsoft.com/office/drawing/2014/main" val="3435948638"/>
                    </a:ext>
                  </a:extLst>
                </a:gridCol>
                <a:gridCol w="4224862">
                  <a:extLst>
                    <a:ext uri="{9D8B030D-6E8A-4147-A177-3AD203B41FA5}">
                      <a16:colId xmlns:a16="http://schemas.microsoft.com/office/drawing/2014/main" val="1498969883"/>
                    </a:ext>
                  </a:extLst>
                </a:gridCol>
                <a:gridCol w="872331">
                  <a:extLst>
                    <a:ext uri="{9D8B030D-6E8A-4147-A177-3AD203B41FA5}">
                      <a16:colId xmlns:a16="http://schemas.microsoft.com/office/drawing/2014/main" val="1524540859"/>
                    </a:ext>
                  </a:extLst>
                </a:gridCol>
                <a:gridCol w="872331">
                  <a:extLst>
                    <a:ext uri="{9D8B030D-6E8A-4147-A177-3AD203B41FA5}">
                      <a16:colId xmlns:a16="http://schemas.microsoft.com/office/drawing/2014/main" val="1350711741"/>
                    </a:ext>
                  </a:extLst>
                </a:gridCol>
                <a:gridCol w="2345255">
                  <a:extLst>
                    <a:ext uri="{9D8B030D-6E8A-4147-A177-3AD203B41FA5}">
                      <a16:colId xmlns:a16="http://schemas.microsoft.com/office/drawing/2014/main" val="1844245321"/>
                    </a:ext>
                  </a:extLst>
                </a:gridCol>
              </a:tblGrid>
              <a:tr h="609262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DOMÍNIO C: FISCALIZAÇÃO E AUDITORIA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517763"/>
                  </a:ext>
                </a:extLst>
              </a:tr>
              <a:tr h="333393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QATC</a:t>
                      </a:r>
                      <a:r>
                        <a:rPr lang="pt-BR" sz="1400" b="1" baseline="0" dirty="0" smtClean="0"/>
                        <a:t> 13: </a:t>
                      </a:r>
                      <a:r>
                        <a:rPr lang="pt-BR" sz="1400" b="1" dirty="0" smtClean="0"/>
                        <a:t>CONTROLE EXTERNO CONCOMITANTE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276618"/>
                  </a:ext>
                </a:extLst>
              </a:tr>
              <a:tr h="435187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DESCRIÇÃO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TCE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CGQ</a:t>
                      </a:r>
                    </a:p>
                    <a:p>
                      <a:pPr algn="ctr"/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OBSERVAÇÕES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205618"/>
                  </a:ext>
                </a:extLst>
              </a:tr>
              <a:tr h="473721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13.2</a:t>
                      </a:r>
                    </a:p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PROCESSO</a:t>
                      </a:r>
                      <a:r>
                        <a:rPr lang="pt-BR" sz="1400" baseline="0" dirty="0" smtClean="0"/>
                        <a:t> DE CONTROLE EXTERNO CONCOMITANTE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/>
                        <a:t>3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587800"/>
                  </a:ext>
                </a:extLst>
              </a:tr>
              <a:tr h="442452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QATC</a:t>
                      </a:r>
                      <a:r>
                        <a:rPr lang="pt-BR" sz="1400" b="1" baseline="0" dirty="0" smtClean="0"/>
                        <a:t> 14: </a:t>
                      </a:r>
                      <a:r>
                        <a:rPr lang="pt-BR" sz="1400" b="1" dirty="0" smtClean="0"/>
                        <a:t>ACOMPANHAMENTO DAS DECISÕES</a:t>
                      </a:r>
                      <a:endParaRPr lang="pt-BR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884637"/>
                  </a:ext>
                </a:extLst>
              </a:tr>
              <a:tr h="435187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DESCRIÇÃO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TCE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CGQ</a:t>
                      </a:r>
                    </a:p>
                    <a:p>
                      <a:pPr algn="ctr"/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OBSERVAÇÕES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683009"/>
                  </a:ext>
                </a:extLst>
              </a:tr>
              <a:tr h="516983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14.1 </a:t>
                      </a:r>
                    </a:p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 VALOR E BENEFÍCIO DA ATUAÇÃO</a:t>
                      </a:r>
                      <a:r>
                        <a:rPr lang="pt-BR" sz="1400" baseline="0" dirty="0" smtClean="0"/>
                        <a:t> DO </a:t>
                      </a:r>
                      <a:r>
                        <a:rPr lang="pt-BR" sz="1400" dirty="0" smtClean="0"/>
                        <a:t>CONTROLE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/>
                        <a:t>3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367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87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42" y="584555"/>
            <a:ext cx="1617786" cy="80889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03" y="584555"/>
            <a:ext cx="1680481" cy="857882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-1" y="0"/>
            <a:ext cx="6582367" cy="1719072"/>
            <a:chOff x="-1" y="0"/>
            <a:chExt cx="6582367" cy="1643605"/>
          </a:xfrm>
        </p:grpSpPr>
        <p:sp>
          <p:nvSpPr>
            <p:cNvPr id="10" name="Paralelogramo 9"/>
            <p:cNvSpPr/>
            <p:nvPr/>
          </p:nvSpPr>
          <p:spPr>
            <a:xfrm>
              <a:off x="-1" y="0"/>
              <a:ext cx="6582367" cy="1643605"/>
            </a:xfrm>
            <a:prstGeom prst="parallelogram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0" y="0"/>
              <a:ext cx="1216152" cy="1643605"/>
            </a:xfrm>
            <a:prstGeom prst="rect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384645" y="197816"/>
            <a:ext cx="5879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MMD 2022:       </a:t>
            </a:r>
            <a:r>
              <a:rPr lang="pt-BR" sz="4000" b="1" dirty="0" smtClean="0">
                <a:solidFill>
                  <a:schemeClr val="bg1"/>
                </a:solidFill>
              </a:rPr>
              <a:t>  Pontuação </a:t>
            </a:r>
            <a:r>
              <a:rPr lang="pt-BR" sz="4000" b="1" dirty="0">
                <a:solidFill>
                  <a:schemeClr val="bg1"/>
                </a:solidFill>
              </a:rPr>
              <a:t>por Dimensão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77985"/>
              </p:ext>
            </p:extLst>
          </p:nvPr>
        </p:nvGraphicFramePr>
        <p:xfrm>
          <a:off x="-1" y="1814296"/>
          <a:ext cx="10691813" cy="5745379"/>
        </p:xfrm>
        <a:graphic>
          <a:graphicData uri="http://schemas.openxmlformats.org/drawingml/2006/table">
            <a:tbl>
              <a:tblPr firstRow="1" bandRow="1"/>
              <a:tblGrid>
                <a:gridCol w="836645">
                  <a:extLst>
                    <a:ext uri="{9D8B030D-6E8A-4147-A177-3AD203B41FA5}">
                      <a16:colId xmlns:a16="http://schemas.microsoft.com/office/drawing/2014/main" val="3435948638"/>
                    </a:ext>
                  </a:extLst>
                </a:gridCol>
                <a:gridCol w="5007557">
                  <a:extLst>
                    <a:ext uri="{9D8B030D-6E8A-4147-A177-3AD203B41FA5}">
                      <a16:colId xmlns:a16="http://schemas.microsoft.com/office/drawing/2014/main" val="1498969883"/>
                    </a:ext>
                  </a:extLst>
                </a:gridCol>
                <a:gridCol w="631780">
                  <a:extLst>
                    <a:ext uri="{9D8B030D-6E8A-4147-A177-3AD203B41FA5}">
                      <a16:colId xmlns:a16="http://schemas.microsoft.com/office/drawing/2014/main" val="1524540859"/>
                    </a:ext>
                  </a:extLst>
                </a:gridCol>
                <a:gridCol w="631780">
                  <a:extLst>
                    <a:ext uri="{9D8B030D-6E8A-4147-A177-3AD203B41FA5}">
                      <a16:colId xmlns:a16="http://schemas.microsoft.com/office/drawing/2014/main" val="61997837"/>
                    </a:ext>
                  </a:extLst>
                </a:gridCol>
                <a:gridCol w="3584051">
                  <a:extLst>
                    <a:ext uri="{9D8B030D-6E8A-4147-A177-3AD203B41FA5}">
                      <a16:colId xmlns:a16="http://schemas.microsoft.com/office/drawing/2014/main" val="1844245321"/>
                    </a:ext>
                  </a:extLst>
                </a:gridCol>
              </a:tblGrid>
              <a:tr h="620458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DOMÍNIO C: FISCALIZAÇÃO E AUDITORIA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517763"/>
                  </a:ext>
                </a:extLst>
              </a:tr>
              <a:tr h="357191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QATC</a:t>
                      </a:r>
                      <a:r>
                        <a:rPr lang="pt-BR" sz="1400" b="1" baseline="0" dirty="0" smtClean="0"/>
                        <a:t> 14: </a:t>
                      </a:r>
                      <a:r>
                        <a:rPr lang="pt-BR" sz="1400" b="1" dirty="0" smtClean="0"/>
                        <a:t>ACOMPANHAMENTO DAS DECISÕES</a:t>
                      </a:r>
                      <a:endParaRPr lang="pt-BR" sz="1400" dirty="0" smtClean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276618"/>
                  </a:ext>
                </a:extLst>
              </a:tr>
              <a:tr h="1926685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14.2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ABRANGÊNCIA DO ACOMPANHAMENTO</a:t>
                      </a:r>
                      <a:r>
                        <a:rPr lang="pt-BR" sz="1400" baseline="0" dirty="0" smtClean="0"/>
                        <a:t> DAS DECISÕES</a:t>
                      </a:r>
                      <a:endParaRPr lang="pt-BR" sz="1400" dirty="0" smtClean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TCE</a:t>
                      </a:r>
                    </a:p>
                    <a:p>
                      <a:pPr algn="ctr"/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pt-BR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CGQ</a:t>
                      </a:r>
                    </a:p>
                    <a:p>
                      <a:pPr algn="ctr"/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pt-BR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>
                          <a:solidFill>
                            <a:srgbClr val="C00000"/>
                          </a:solidFill>
                        </a:rPr>
                        <a:t>2= Quando três dos 6 critérios são cumpridos.</a:t>
                      </a:r>
                    </a:p>
                    <a:p>
                      <a:endParaRPr lang="pt-BR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pt-BR" sz="1400" dirty="0" smtClean="0">
                          <a:solidFill>
                            <a:srgbClr val="C00000"/>
                          </a:solidFill>
                        </a:rPr>
                        <a:t>*questão pesou</a:t>
                      </a:r>
                      <a:r>
                        <a:rPr lang="pt-BR" sz="1400" baseline="0" dirty="0" smtClean="0">
                          <a:solidFill>
                            <a:srgbClr val="C00000"/>
                          </a:solidFill>
                        </a:rPr>
                        <a:t> na pontuação: </a:t>
                      </a:r>
                      <a:r>
                        <a:rPr lang="pt-BR" sz="1400" dirty="0" smtClean="0">
                          <a:solidFill>
                            <a:srgbClr val="C00000"/>
                          </a:solidFill>
                        </a:rPr>
                        <a:t>Sistema de acompanhamento das decisões: não temos o desenho do processo ponta a ponta, o sistema</a:t>
                      </a:r>
                      <a:r>
                        <a:rPr lang="pt-BR" sz="1400" baseline="0" dirty="0" smtClean="0">
                          <a:solidFill>
                            <a:srgbClr val="C00000"/>
                          </a:solidFill>
                        </a:rPr>
                        <a:t> e a sistemática. </a:t>
                      </a:r>
                      <a:r>
                        <a:rPr lang="pt-BR" sz="1400" u="sng" baseline="0" dirty="0" smtClean="0">
                          <a:solidFill>
                            <a:srgbClr val="C00000"/>
                          </a:solidFill>
                        </a:rPr>
                        <a:t>Questão está sendo tratada no âmbito do desdobramento do plano estratégico</a:t>
                      </a:r>
                      <a:r>
                        <a:rPr lang="pt-BR" sz="1400" baseline="0" dirty="0" smtClean="0">
                          <a:solidFill>
                            <a:srgbClr val="C00000"/>
                          </a:solidFill>
                        </a:rPr>
                        <a:t>. </a:t>
                      </a:r>
                      <a:endParaRPr lang="pt-BR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361953"/>
                  </a:ext>
                </a:extLst>
              </a:tr>
              <a:tr h="2841045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14.3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PROCESSO DE ACOMPANHAMENTO</a:t>
                      </a:r>
                      <a:r>
                        <a:rPr lang="pt-BR" sz="1400" baseline="0" dirty="0" smtClean="0"/>
                        <a:t> DA APLICAÇÃO DE MULTA, DEBITOS DETERMINAÇÕES E RECOMENDAÇÕES</a:t>
                      </a:r>
                      <a:endParaRPr lang="pt-BR" sz="1400" dirty="0" smtClean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pt-BR" sz="14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TCE</a:t>
                      </a:r>
                    </a:p>
                    <a:p>
                      <a:pPr algn="ctr"/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  <a:p>
                      <a:pPr algn="ctr"/>
                      <a:endParaRPr lang="pt-BR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CGQ</a:t>
                      </a:r>
                    </a:p>
                    <a:p>
                      <a:pPr algn="ctr"/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t-BR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rgbClr val="C00000"/>
                          </a:solidFill>
                        </a:rPr>
                        <a:t>1 = Quando dois dos cinco critérios são cumpridos.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rgbClr val="C00000"/>
                          </a:solidFill>
                        </a:rPr>
                        <a:t>É necessário ter um sistema de acompanhamento das decisões implementado para</a:t>
                      </a:r>
                      <a:r>
                        <a:rPr lang="pt-BR" sz="1400" baseline="0" dirty="0" smtClean="0">
                          <a:solidFill>
                            <a:srgbClr val="C00000"/>
                          </a:solidFill>
                        </a:rPr>
                        <a:t> cumprimento de itens relacionados a este, como a catalogação no sistema</a:t>
                      </a:r>
                      <a:r>
                        <a:rPr lang="pt-BR" sz="1400" dirty="0" smtClean="0">
                          <a:solidFill>
                            <a:srgbClr val="C00000"/>
                          </a:solidFill>
                        </a:rPr>
                        <a:t> quanto às características estratégicas (tais como risco, materialidade e relevância) para subsidiar o planejamento das ações de acompanhamento. </a:t>
                      </a:r>
                    </a:p>
                    <a:p>
                      <a:r>
                        <a:rPr lang="pt-BR" sz="1400" u="sng" baseline="0" dirty="0" smtClean="0">
                          <a:solidFill>
                            <a:srgbClr val="C00000"/>
                          </a:solidFill>
                        </a:rPr>
                        <a:t>Questão está sendo tratada no âmbito do desdobramento do plano estratégico.</a:t>
                      </a:r>
                      <a:endParaRPr lang="pt-BR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712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8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42" y="584555"/>
            <a:ext cx="1617786" cy="80889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03" y="584555"/>
            <a:ext cx="1680481" cy="857882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-1" y="0"/>
            <a:ext cx="6582367" cy="1719072"/>
            <a:chOff x="-1" y="0"/>
            <a:chExt cx="6582367" cy="1643605"/>
          </a:xfrm>
        </p:grpSpPr>
        <p:sp>
          <p:nvSpPr>
            <p:cNvPr id="10" name="Paralelogramo 9"/>
            <p:cNvSpPr/>
            <p:nvPr/>
          </p:nvSpPr>
          <p:spPr>
            <a:xfrm>
              <a:off x="-1" y="0"/>
              <a:ext cx="6582367" cy="1643605"/>
            </a:xfrm>
            <a:prstGeom prst="parallelogram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0" y="0"/>
              <a:ext cx="1216152" cy="1643605"/>
            </a:xfrm>
            <a:prstGeom prst="rect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384646" y="197816"/>
            <a:ext cx="5511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MMD 2022:       Pontuação por Dimensão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951932"/>
              </p:ext>
            </p:extLst>
          </p:nvPr>
        </p:nvGraphicFramePr>
        <p:xfrm>
          <a:off x="608076" y="1916888"/>
          <a:ext cx="9159769" cy="5421725"/>
        </p:xfrm>
        <a:graphic>
          <a:graphicData uri="http://schemas.openxmlformats.org/drawingml/2006/table">
            <a:tbl>
              <a:tblPr firstRow="1" bandRow="1"/>
              <a:tblGrid>
                <a:gridCol w="780004">
                  <a:extLst>
                    <a:ext uri="{9D8B030D-6E8A-4147-A177-3AD203B41FA5}">
                      <a16:colId xmlns:a16="http://schemas.microsoft.com/office/drawing/2014/main" val="3435948638"/>
                    </a:ext>
                  </a:extLst>
                </a:gridCol>
                <a:gridCol w="4226774">
                  <a:extLst>
                    <a:ext uri="{9D8B030D-6E8A-4147-A177-3AD203B41FA5}">
                      <a16:colId xmlns:a16="http://schemas.microsoft.com/office/drawing/2014/main" val="2824197339"/>
                    </a:ext>
                  </a:extLst>
                </a:gridCol>
                <a:gridCol w="885784">
                  <a:extLst>
                    <a:ext uri="{9D8B030D-6E8A-4147-A177-3AD203B41FA5}">
                      <a16:colId xmlns:a16="http://schemas.microsoft.com/office/drawing/2014/main" val="1524540859"/>
                    </a:ext>
                  </a:extLst>
                </a:gridCol>
                <a:gridCol w="885784">
                  <a:extLst>
                    <a:ext uri="{9D8B030D-6E8A-4147-A177-3AD203B41FA5}">
                      <a16:colId xmlns:a16="http://schemas.microsoft.com/office/drawing/2014/main" val="1960104733"/>
                    </a:ext>
                  </a:extLst>
                </a:gridCol>
                <a:gridCol w="2381423">
                  <a:extLst>
                    <a:ext uri="{9D8B030D-6E8A-4147-A177-3AD203B41FA5}">
                      <a16:colId xmlns:a16="http://schemas.microsoft.com/office/drawing/2014/main" val="1844245321"/>
                    </a:ext>
                  </a:extLst>
                </a:gridCol>
              </a:tblGrid>
              <a:tr h="609262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DOMÍNIO C: FISCALIZAÇÃO E AUDITORIA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517763"/>
                  </a:ext>
                </a:extLst>
              </a:tr>
              <a:tr h="333393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QATC</a:t>
                      </a:r>
                      <a:r>
                        <a:rPr lang="pt-BR" sz="1400" b="1" baseline="0" dirty="0" smtClean="0"/>
                        <a:t> 15: </a:t>
                      </a:r>
                      <a:r>
                        <a:rPr lang="pt-BR" sz="1400" b="1" dirty="0" smtClean="0"/>
                        <a:t>INFORMAÇÕES ESTRATÉGICAS PARA O CONTROLE EXTERNO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276618"/>
                  </a:ext>
                </a:extLst>
              </a:tr>
              <a:tr h="435187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DESCRIÇÃO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TCE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CGQ</a:t>
                      </a:r>
                    </a:p>
                    <a:p>
                      <a:pPr algn="ctr"/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OBSERVAÇÕES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205618"/>
                  </a:ext>
                </a:extLst>
              </a:tr>
              <a:tr h="548043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15.1</a:t>
                      </a:r>
                    </a:p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MARCO LEGAL DA UNIDADE DE INFORMAÇÕES ESTRATÉGICAS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587800"/>
                  </a:ext>
                </a:extLst>
              </a:tr>
              <a:tr h="548043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15.2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INFRAESTRUTURA DA UNIDADE DE INFORMAÇÕES ESTRATÉGICAS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749989"/>
                  </a:ext>
                </a:extLst>
              </a:tr>
              <a:tr h="576525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15.3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PROCESSO DE INFORMAÇÕES ESTRATÉGICAS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95393"/>
                  </a:ext>
                </a:extLst>
              </a:tr>
              <a:tr h="400059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15.4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RESULTADO DE INFORMAÇÕES ESTRATÉGICAS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556277"/>
                  </a:ext>
                </a:extLst>
              </a:tr>
              <a:tr h="411032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DOMÍNIO G: FISCALIZAÇÃO DA GESTÃO PÚBLICA DURANTE A PANDEMIA</a:t>
                      </a:r>
                      <a:endParaRPr lang="pt-BR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884637"/>
                  </a:ext>
                </a:extLst>
              </a:tr>
              <a:tr h="424710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QATC</a:t>
                      </a:r>
                      <a:r>
                        <a:rPr lang="pt-BR" sz="1400" b="1" baseline="0" dirty="0" smtClean="0"/>
                        <a:t> 26: </a:t>
                      </a:r>
                      <a:r>
                        <a:rPr lang="pt-BR" sz="1400" b="1" dirty="0" smtClean="0"/>
                        <a:t>SAÚDE</a:t>
                      </a:r>
                      <a:endParaRPr lang="pt-BR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6251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48907"/>
                  </a:ext>
                </a:extLst>
              </a:tr>
              <a:tr h="435187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DESCRIÇÃO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TCE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CGQ</a:t>
                      </a:r>
                    </a:p>
                    <a:p>
                      <a:pPr algn="ctr"/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OBSERVAÇÕES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683009"/>
                  </a:ext>
                </a:extLst>
              </a:tr>
              <a:tr h="562808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26.1 </a:t>
                      </a:r>
                    </a:p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FISCALIZAÇÃO</a:t>
                      </a:r>
                      <a:r>
                        <a:rPr lang="pt-BR" sz="1400" baseline="0" dirty="0" smtClean="0"/>
                        <a:t> E AUDITORIA DOS SERVIÇOS DE SAÚDE</a:t>
                      </a:r>
                      <a:endParaRPr lang="pt-BR" sz="1400" dirty="0" smtClean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367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6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42" y="584555"/>
            <a:ext cx="1617786" cy="80889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03" y="584555"/>
            <a:ext cx="1680481" cy="857882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-1" y="0"/>
            <a:ext cx="6582367" cy="1719072"/>
            <a:chOff x="-1" y="0"/>
            <a:chExt cx="6582367" cy="1643605"/>
          </a:xfrm>
        </p:grpSpPr>
        <p:sp>
          <p:nvSpPr>
            <p:cNvPr id="10" name="Paralelogramo 9"/>
            <p:cNvSpPr/>
            <p:nvPr/>
          </p:nvSpPr>
          <p:spPr>
            <a:xfrm>
              <a:off x="-1" y="0"/>
              <a:ext cx="6582367" cy="1643605"/>
            </a:xfrm>
            <a:prstGeom prst="parallelogram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0" y="0"/>
              <a:ext cx="1216152" cy="1643605"/>
            </a:xfrm>
            <a:prstGeom prst="rect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384645" y="197816"/>
            <a:ext cx="5811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MMD 2022:       </a:t>
            </a:r>
            <a:r>
              <a:rPr lang="pt-BR" sz="4000" b="1" dirty="0" smtClean="0">
                <a:solidFill>
                  <a:schemeClr val="bg1"/>
                </a:solidFill>
              </a:rPr>
              <a:t> Pontuação </a:t>
            </a:r>
            <a:r>
              <a:rPr lang="pt-BR" sz="4000" b="1" dirty="0">
                <a:solidFill>
                  <a:schemeClr val="bg1"/>
                </a:solidFill>
              </a:rPr>
              <a:t>por Dimensão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254967"/>
              </p:ext>
            </p:extLst>
          </p:nvPr>
        </p:nvGraphicFramePr>
        <p:xfrm>
          <a:off x="606709" y="1916888"/>
          <a:ext cx="9144043" cy="5140211"/>
        </p:xfrm>
        <a:graphic>
          <a:graphicData uri="http://schemas.openxmlformats.org/drawingml/2006/table">
            <a:tbl>
              <a:tblPr firstRow="1" bandRow="1"/>
              <a:tblGrid>
                <a:gridCol w="757621">
                  <a:extLst>
                    <a:ext uri="{9D8B030D-6E8A-4147-A177-3AD203B41FA5}">
                      <a16:colId xmlns:a16="http://schemas.microsoft.com/office/drawing/2014/main" val="3435948638"/>
                    </a:ext>
                  </a:extLst>
                </a:gridCol>
                <a:gridCol w="4240561">
                  <a:extLst>
                    <a:ext uri="{9D8B030D-6E8A-4147-A177-3AD203B41FA5}">
                      <a16:colId xmlns:a16="http://schemas.microsoft.com/office/drawing/2014/main" val="2693330067"/>
                    </a:ext>
                  </a:extLst>
                </a:gridCol>
                <a:gridCol w="884263">
                  <a:extLst>
                    <a:ext uri="{9D8B030D-6E8A-4147-A177-3AD203B41FA5}">
                      <a16:colId xmlns:a16="http://schemas.microsoft.com/office/drawing/2014/main" val="1524540859"/>
                    </a:ext>
                  </a:extLst>
                </a:gridCol>
                <a:gridCol w="884263">
                  <a:extLst>
                    <a:ext uri="{9D8B030D-6E8A-4147-A177-3AD203B41FA5}">
                      <a16:colId xmlns:a16="http://schemas.microsoft.com/office/drawing/2014/main" val="900589829"/>
                    </a:ext>
                  </a:extLst>
                </a:gridCol>
                <a:gridCol w="2377335">
                  <a:extLst>
                    <a:ext uri="{9D8B030D-6E8A-4147-A177-3AD203B41FA5}">
                      <a16:colId xmlns:a16="http://schemas.microsoft.com/office/drawing/2014/main" val="1844245321"/>
                    </a:ext>
                  </a:extLst>
                </a:gridCol>
              </a:tblGrid>
              <a:tr h="508213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DOMÍNIO G: FISCALIZAÇÃO DA GESTÃO PÚBLICA DURANTE A PANDEMIA</a:t>
                      </a:r>
                      <a:endParaRPr lang="pt-BR" sz="16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517763"/>
                  </a:ext>
                </a:extLst>
              </a:tr>
              <a:tr h="333393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QATC</a:t>
                      </a:r>
                      <a:r>
                        <a:rPr lang="pt-BR" sz="1400" b="1" baseline="0" dirty="0" smtClean="0"/>
                        <a:t> 26: </a:t>
                      </a:r>
                      <a:r>
                        <a:rPr lang="pt-BR" sz="1400" b="1" dirty="0" smtClean="0"/>
                        <a:t>SAÚDE</a:t>
                      </a:r>
                      <a:endParaRPr lang="pt-BR" sz="1400" dirty="0" smtClean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276618"/>
                  </a:ext>
                </a:extLst>
              </a:tr>
              <a:tr h="435187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DESCRIÇÃO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TCE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CGQ</a:t>
                      </a:r>
                    </a:p>
                    <a:p>
                      <a:pPr algn="ctr"/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OBSERVAÇÕES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205618"/>
                  </a:ext>
                </a:extLst>
              </a:tr>
              <a:tr h="548043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26.2</a:t>
                      </a:r>
                    </a:p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FISCALIZAÇÃO DE OBRAS, INFRAESTRUTURA E IMOBILIZADO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pt-BR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pt-BR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rgbClr val="C00000"/>
                          </a:solidFill>
                        </a:rPr>
                        <a:t>Não foi priorizado</a:t>
                      </a:r>
                      <a:r>
                        <a:rPr lang="pt-BR" sz="1400" baseline="0" dirty="0" smtClean="0">
                          <a:solidFill>
                            <a:srgbClr val="C00000"/>
                          </a:solidFill>
                        </a:rPr>
                        <a:t> na pandemia</a:t>
                      </a:r>
                      <a:endParaRPr lang="pt-BR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587800"/>
                  </a:ext>
                </a:extLst>
              </a:tr>
              <a:tr h="456620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26.3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FISCALIZAÇÃO</a:t>
                      </a:r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 IMUICAÇÃO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749989"/>
                  </a:ext>
                </a:extLst>
              </a:tr>
              <a:tr h="548043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26.4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CONTRATAÇÕES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95393"/>
                  </a:ext>
                </a:extLst>
              </a:tr>
              <a:tr h="435187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QATC</a:t>
                      </a:r>
                      <a:r>
                        <a:rPr lang="pt-BR" sz="1400" b="1" baseline="0" dirty="0" smtClean="0"/>
                        <a:t> 27: </a:t>
                      </a:r>
                      <a:r>
                        <a:rPr lang="pt-BR" sz="1400" b="1" dirty="0" smtClean="0"/>
                        <a:t>ASSISTÊNCIA SOCIAL, MANUTENÇÃO DE EMPREGOS E FINANCIAMENTO AO SETOR</a:t>
                      </a:r>
                      <a:r>
                        <a:rPr lang="pt-BR" sz="1400" b="1" baseline="0" dirty="0" smtClean="0"/>
                        <a:t> PRIVADO</a:t>
                      </a:r>
                      <a:endParaRPr lang="pt-BR" sz="1400" dirty="0" smtClean="0"/>
                    </a:p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624703"/>
                  </a:ext>
                </a:extLst>
              </a:tr>
              <a:tr h="435187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DESCRIÇÃO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TCE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CGQ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OBSERVAÇÕES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683009"/>
                  </a:ext>
                </a:extLst>
              </a:tr>
              <a:tr h="477478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27.1 </a:t>
                      </a:r>
                    </a:p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 ASSISTÊNCIA</a:t>
                      </a:r>
                      <a:r>
                        <a:rPr lang="pt-BR" sz="1400" baseline="0" dirty="0" smtClean="0"/>
                        <a:t> SOCIAL E APOIO AOS VULNERÁVEIS</a:t>
                      </a:r>
                      <a:endParaRPr lang="pt-BR" sz="1400" dirty="0" smtClean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367140"/>
                  </a:ext>
                </a:extLst>
              </a:tr>
              <a:tr h="562808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27.2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MANUTENÇÃO DE EMPREGOS, BENEFÍCIOS E FINANCIAMENTOS/ASSISTÊNCIA</a:t>
                      </a:r>
                      <a:r>
                        <a:rPr lang="pt-BR" sz="1400" baseline="0" dirty="0" smtClean="0"/>
                        <a:t> AO SETOR PRIVADO</a:t>
                      </a:r>
                      <a:endParaRPr lang="pt-BR" sz="1400" dirty="0" smtClean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pt-BR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pt-BR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>
                          <a:solidFill>
                            <a:srgbClr val="C00000"/>
                          </a:solidFill>
                        </a:rPr>
                        <a:t>Não foi priorizado</a:t>
                      </a:r>
                      <a:r>
                        <a:rPr lang="pt-BR" sz="1400" baseline="0" dirty="0" smtClean="0">
                          <a:solidFill>
                            <a:srgbClr val="C00000"/>
                          </a:solidFill>
                        </a:rPr>
                        <a:t> na pandemia</a:t>
                      </a:r>
                      <a:endParaRPr lang="pt-BR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35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59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42" y="584555"/>
            <a:ext cx="1617786" cy="80889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03" y="584555"/>
            <a:ext cx="1680481" cy="857882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-1" y="0"/>
            <a:ext cx="6582367" cy="1719072"/>
            <a:chOff x="-1" y="0"/>
            <a:chExt cx="6582367" cy="1643605"/>
          </a:xfrm>
        </p:grpSpPr>
        <p:sp>
          <p:nvSpPr>
            <p:cNvPr id="10" name="Paralelogramo 9"/>
            <p:cNvSpPr/>
            <p:nvPr/>
          </p:nvSpPr>
          <p:spPr>
            <a:xfrm>
              <a:off x="-1" y="0"/>
              <a:ext cx="6582367" cy="1643605"/>
            </a:xfrm>
            <a:prstGeom prst="parallelogram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0" y="0"/>
              <a:ext cx="1216152" cy="1643605"/>
            </a:xfrm>
            <a:prstGeom prst="rect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384645" y="197816"/>
            <a:ext cx="5725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MMD 2022:       </a:t>
            </a:r>
            <a:r>
              <a:rPr lang="pt-BR" sz="4000" b="1" dirty="0" smtClean="0">
                <a:solidFill>
                  <a:schemeClr val="bg1"/>
                </a:solidFill>
              </a:rPr>
              <a:t> Pontuação </a:t>
            </a:r>
            <a:r>
              <a:rPr lang="pt-BR" sz="4000" b="1" dirty="0">
                <a:solidFill>
                  <a:schemeClr val="bg1"/>
                </a:solidFill>
              </a:rPr>
              <a:t>por Dimensão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539343"/>
              </p:ext>
            </p:extLst>
          </p:nvPr>
        </p:nvGraphicFramePr>
        <p:xfrm>
          <a:off x="512442" y="2025477"/>
          <a:ext cx="9135760" cy="4849947"/>
        </p:xfrm>
        <a:graphic>
          <a:graphicData uri="http://schemas.openxmlformats.org/drawingml/2006/table">
            <a:tbl>
              <a:tblPr firstRow="1" bandRow="1"/>
              <a:tblGrid>
                <a:gridCol w="809499">
                  <a:extLst>
                    <a:ext uri="{9D8B030D-6E8A-4147-A177-3AD203B41FA5}">
                      <a16:colId xmlns:a16="http://schemas.microsoft.com/office/drawing/2014/main" val="3435948638"/>
                    </a:ext>
                  </a:extLst>
                </a:gridCol>
                <a:gridCol w="4184156">
                  <a:extLst>
                    <a:ext uri="{9D8B030D-6E8A-4147-A177-3AD203B41FA5}">
                      <a16:colId xmlns:a16="http://schemas.microsoft.com/office/drawing/2014/main" val="3126856504"/>
                    </a:ext>
                  </a:extLst>
                </a:gridCol>
                <a:gridCol w="883462">
                  <a:extLst>
                    <a:ext uri="{9D8B030D-6E8A-4147-A177-3AD203B41FA5}">
                      <a16:colId xmlns:a16="http://schemas.microsoft.com/office/drawing/2014/main" val="1524540859"/>
                    </a:ext>
                  </a:extLst>
                </a:gridCol>
                <a:gridCol w="883462">
                  <a:extLst>
                    <a:ext uri="{9D8B030D-6E8A-4147-A177-3AD203B41FA5}">
                      <a16:colId xmlns:a16="http://schemas.microsoft.com/office/drawing/2014/main" val="1432670706"/>
                    </a:ext>
                  </a:extLst>
                </a:gridCol>
                <a:gridCol w="2375181">
                  <a:extLst>
                    <a:ext uri="{9D8B030D-6E8A-4147-A177-3AD203B41FA5}">
                      <a16:colId xmlns:a16="http://schemas.microsoft.com/office/drawing/2014/main" val="1844245321"/>
                    </a:ext>
                  </a:extLst>
                </a:gridCol>
              </a:tblGrid>
              <a:tr h="610119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DOMÍNIO G: FISCALIZAÇÃO DA GESTÃO PÚBLICA DURANTE A PANDEMIA</a:t>
                      </a:r>
                      <a:endParaRPr lang="pt-BR" sz="1600" dirty="0" smtClean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517763"/>
                  </a:ext>
                </a:extLst>
              </a:tr>
              <a:tr h="297618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QATC</a:t>
                      </a:r>
                      <a:r>
                        <a:rPr lang="pt-BR" sz="1400" b="1" baseline="0" dirty="0" smtClean="0"/>
                        <a:t> 27: </a:t>
                      </a:r>
                      <a:r>
                        <a:rPr lang="pt-BR" sz="1400" b="1" dirty="0" smtClean="0"/>
                        <a:t>ASSISTÊNCIA SOCIAL, MANUTENÇÃO DE EMPREGOS E FINANCIAMENTO AO SETOR</a:t>
                      </a:r>
                      <a:r>
                        <a:rPr lang="pt-BR" sz="1400" b="1" baseline="0" dirty="0" smtClean="0"/>
                        <a:t> PRIVADO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 smtClean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276618"/>
                  </a:ext>
                </a:extLst>
              </a:tr>
              <a:tr h="435799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DESCRIÇÃO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TCE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CGQ</a:t>
                      </a:r>
                    </a:p>
                    <a:p>
                      <a:pPr algn="ctr"/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OBSERVAÇÕES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205618"/>
                  </a:ext>
                </a:extLst>
              </a:tr>
              <a:tr h="493906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27.3</a:t>
                      </a:r>
                    </a:p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CONTRATAÇÕES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587800"/>
                  </a:ext>
                </a:extLst>
              </a:tr>
              <a:tr h="440835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QATC</a:t>
                      </a:r>
                      <a:r>
                        <a:rPr lang="pt-BR" sz="1400" b="1" baseline="0" dirty="0" smtClean="0"/>
                        <a:t> 28: </a:t>
                      </a:r>
                      <a:r>
                        <a:rPr lang="pt-BR" sz="1400" b="1" dirty="0" smtClean="0"/>
                        <a:t>GESTÃO FISCAL E AUXÍLIOS INTERGOVERNAMENTAIS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586292"/>
                  </a:ext>
                </a:extLst>
              </a:tr>
              <a:tr h="489234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DESCRIÇÃO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TCE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CGQ</a:t>
                      </a:r>
                    </a:p>
                    <a:p>
                      <a:pPr algn="ctr"/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OBSERVAÇÕES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108017"/>
                  </a:ext>
                </a:extLst>
              </a:tr>
              <a:tr h="489234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28.1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AUXILIO A OUTROS ENTES FEDERADOS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95393"/>
                  </a:ext>
                </a:extLst>
              </a:tr>
              <a:tr h="435799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28.2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FISCALIZAÇÃO DA GESTÃO FISCAL DURANTE A PANDEMIA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683009"/>
                  </a:ext>
                </a:extLst>
              </a:tr>
              <a:tr h="502415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28.3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FISCALIZAÇÃO ACERCA DA LEI COMPLEMENTAR Nº173/2020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367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51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42" y="584555"/>
            <a:ext cx="1617786" cy="80889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03" y="584555"/>
            <a:ext cx="1680481" cy="857882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-1" y="0"/>
            <a:ext cx="6582367" cy="1719072"/>
            <a:chOff x="-1" y="0"/>
            <a:chExt cx="6582367" cy="1643605"/>
          </a:xfrm>
        </p:grpSpPr>
        <p:sp>
          <p:nvSpPr>
            <p:cNvPr id="10" name="Paralelogramo 9"/>
            <p:cNvSpPr/>
            <p:nvPr/>
          </p:nvSpPr>
          <p:spPr>
            <a:xfrm>
              <a:off x="-1" y="0"/>
              <a:ext cx="6582367" cy="1643605"/>
            </a:xfrm>
            <a:prstGeom prst="parallelogram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0" y="0"/>
              <a:ext cx="1216152" cy="1643605"/>
            </a:xfrm>
            <a:prstGeom prst="rect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384645" y="197816"/>
            <a:ext cx="5734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MMD 2022:       </a:t>
            </a:r>
            <a:r>
              <a:rPr lang="pt-BR" sz="4000" b="1" dirty="0" smtClean="0">
                <a:solidFill>
                  <a:schemeClr val="bg1"/>
                </a:solidFill>
              </a:rPr>
              <a:t> Pontuação </a:t>
            </a:r>
            <a:r>
              <a:rPr lang="pt-BR" sz="4000" b="1" dirty="0">
                <a:solidFill>
                  <a:schemeClr val="bg1"/>
                </a:solidFill>
              </a:rPr>
              <a:t>por Dimensão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280089"/>
              </p:ext>
            </p:extLst>
          </p:nvPr>
        </p:nvGraphicFramePr>
        <p:xfrm>
          <a:off x="384646" y="2085297"/>
          <a:ext cx="9366497" cy="4849947"/>
        </p:xfrm>
        <a:graphic>
          <a:graphicData uri="http://schemas.openxmlformats.org/drawingml/2006/table">
            <a:tbl>
              <a:tblPr firstRow="1" bandRow="1"/>
              <a:tblGrid>
                <a:gridCol w="829944">
                  <a:extLst>
                    <a:ext uri="{9D8B030D-6E8A-4147-A177-3AD203B41FA5}">
                      <a16:colId xmlns:a16="http://schemas.microsoft.com/office/drawing/2014/main" val="3435948638"/>
                    </a:ext>
                  </a:extLst>
                </a:gridCol>
                <a:gridCol w="4289833">
                  <a:extLst>
                    <a:ext uri="{9D8B030D-6E8A-4147-A177-3AD203B41FA5}">
                      <a16:colId xmlns:a16="http://schemas.microsoft.com/office/drawing/2014/main" val="3126856504"/>
                    </a:ext>
                  </a:extLst>
                </a:gridCol>
                <a:gridCol w="905775">
                  <a:extLst>
                    <a:ext uri="{9D8B030D-6E8A-4147-A177-3AD203B41FA5}">
                      <a16:colId xmlns:a16="http://schemas.microsoft.com/office/drawing/2014/main" val="1524540859"/>
                    </a:ext>
                  </a:extLst>
                </a:gridCol>
                <a:gridCol w="905775">
                  <a:extLst>
                    <a:ext uri="{9D8B030D-6E8A-4147-A177-3AD203B41FA5}">
                      <a16:colId xmlns:a16="http://schemas.microsoft.com/office/drawing/2014/main" val="778539474"/>
                    </a:ext>
                  </a:extLst>
                </a:gridCol>
                <a:gridCol w="2435170">
                  <a:extLst>
                    <a:ext uri="{9D8B030D-6E8A-4147-A177-3AD203B41FA5}">
                      <a16:colId xmlns:a16="http://schemas.microsoft.com/office/drawing/2014/main" val="1844245321"/>
                    </a:ext>
                  </a:extLst>
                </a:gridCol>
              </a:tblGrid>
              <a:tr h="610119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DOMÍNIO G: FISCALIZAÇÃO DA GESTÃO PÚBLICA DURANTE A PANDEMIA</a:t>
                      </a:r>
                      <a:endParaRPr lang="pt-BR" sz="1600" dirty="0" smtClean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517763"/>
                  </a:ext>
                </a:extLst>
              </a:tr>
              <a:tr h="297618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QATC</a:t>
                      </a:r>
                      <a:r>
                        <a:rPr lang="pt-BR" sz="1400" b="1" baseline="0" dirty="0" smtClean="0"/>
                        <a:t> 27: </a:t>
                      </a:r>
                      <a:r>
                        <a:rPr lang="pt-BR" sz="1400" b="1" dirty="0" smtClean="0"/>
                        <a:t>ASSISTÊNCIA SOCIAL, MANUTENÇÃO DE EMPREGOS E FINANCIAMENTO AO SETOR</a:t>
                      </a:r>
                      <a:r>
                        <a:rPr lang="pt-BR" sz="1400" b="1" baseline="0" dirty="0" smtClean="0"/>
                        <a:t> PRIVADO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 smtClean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276618"/>
                  </a:ext>
                </a:extLst>
              </a:tr>
              <a:tr h="435799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DESCRIÇÃO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TCE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CGQ</a:t>
                      </a:r>
                    </a:p>
                    <a:p>
                      <a:pPr algn="ctr"/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OBSERVAÇÕES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205618"/>
                  </a:ext>
                </a:extLst>
              </a:tr>
              <a:tr h="493906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27.3</a:t>
                      </a:r>
                    </a:p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CONTRATAÇÕES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587800"/>
                  </a:ext>
                </a:extLst>
              </a:tr>
              <a:tr h="440835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QATC</a:t>
                      </a:r>
                      <a:r>
                        <a:rPr lang="pt-BR" sz="1400" b="1" baseline="0" dirty="0" smtClean="0"/>
                        <a:t> 28: </a:t>
                      </a:r>
                      <a:r>
                        <a:rPr lang="pt-BR" sz="1400" b="1" dirty="0" smtClean="0"/>
                        <a:t>GESTÃO FISCAL E AUXÍLIOS INTERGOVERNAMENTAIS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586292"/>
                  </a:ext>
                </a:extLst>
              </a:tr>
              <a:tr h="489234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DESCRIÇÃO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TCE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CGQ</a:t>
                      </a:r>
                    </a:p>
                    <a:p>
                      <a:pPr algn="ctr"/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OBSERVAÇÕES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108017"/>
                  </a:ext>
                </a:extLst>
              </a:tr>
              <a:tr h="489234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28.1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AUXILIO A OUTROS ENTES FEDERADOS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95393"/>
                  </a:ext>
                </a:extLst>
              </a:tr>
              <a:tr h="435799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28.2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FISCALIZAÇÃO DA GESTÃO FISCAL DURANTE A PANDEMIA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683009"/>
                  </a:ext>
                </a:extLst>
              </a:tr>
              <a:tr h="502415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28.3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FISCALIZAÇÃO ACERCA DA LEI COMPLEMENTAR Nº173/2020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367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96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42" y="584555"/>
            <a:ext cx="1617786" cy="80889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03" y="584555"/>
            <a:ext cx="1680481" cy="857882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-1" y="0"/>
            <a:ext cx="6582367" cy="1719072"/>
            <a:chOff x="-1" y="0"/>
            <a:chExt cx="6582367" cy="1643605"/>
          </a:xfrm>
        </p:grpSpPr>
        <p:sp>
          <p:nvSpPr>
            <p:cNvPr id="10" name="Paralelogramo 9"/>
            <p:cNvSpPr/>
            <p:nvPr/>
          </p:nvSpPr>
          <p:spPr>
            <a:xfrm>
              <a:off x="-1" y="0"/>
              <a:ext cx="6582367" cy="1643605"/>
            </a:xfrm>
            <a:prstGeom prst="parallelogram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0" y="0"/>
              <a:ext cx="1216152" cy="1643605"/>
            </a:xfrm>
            <a:prstGeom prst="rect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384646" y="197816"/>
            <a:ext cx="5922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MMD 2022:       </a:t>
            </a:r>
            <a:r>
              <a:rPr lang="pt-BR" sz="4000" b="1" dirty="0" smtClean="0">
                <a:solidFill>
                  <a:schemeClr val="bg1"/>
                </a:solidFill>
              </a:rPr>
              <a:t>  Pontuação </a:t>
            </a:r>
            <a:r>
              <a:rPr lang="pt-BR" sz="4000" b="1" dirty="0">
                <a:solidFill>
                  <a:schemeClr val="bg1"/>
                </a:solidFill>
              </a:rPr>
              <a:t>por Dimensão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685157"/>
              </p:ext>
            </p:extLst>
          </p:nvPr>
        </p:nvGraphicFramePr>
        <p:xfrm>
          <a:off x="555032" y="1863903"/>
          <a:ext cx="9287600" cy="5502587"/>
        </p:xfrm>
        <a:graphic>
          <a:graphicData uri="http://schemas.openxmlformats.org/drawingml/2006/table">
            <a:tbl>
              <a:tblPr firstRow="1" bandRow="1"/>
              <a:tblGrid>
                <a:gridCol w="844329">
                  <a:extLst>
                    <a:ext uri="{9D8B030D-6E8A-4147-A177-3AD203B41FA5}">
                      <a16:colId xmlns:a16="http://schemas.microsoft.com/office/drawing/2014/main" val="3435948638"/>
                    </a:ext>
                  </a:extLst>
                </a:gridCol>
                <a:gridCol w="4232323">
                  <a:extLst>
                    <a:ext uri="{9D8B030D-6E8A-4147-A177-3AD203B41FA5}">
                      <a16:colId xmlns:a16="http://schemas.microsoft.com/office/drawing/2014/main" val="3775092797"/>
                    </a:ext>
                  </a:extLst>
                </a:gridCol>
                <a:gridCol w="898145">
                  <a:extLst>
                    <a:ext uri="{9D8B030D-6E8A-4147-A177-3AD203B41FA5}">
                      <a16:colId xmlns:a16="http://schemas.microsoft.com/office/drawing/2014/main" val="1524540859"/>
                    </a:ext>
                  </a:extLst>
                </a:gridCol>
                <a:gridCol w="898145">
                  <a:extLst>
                    <a:ext uri="{9D8B030D-6E8A-4147-A177-3AD203B41FA5}">
                      <a16:colId xmlns:a16="http://schemas.microsoft.com/office/drawing/2014/main" val="3391449592"/>
                    </a:ext>
                  </a:extLst>
                </a:gridCol>
                <a:gridCol w="2414658">
                  <a:extLst>
                    <a:ext uri="{9D8B030D-6E8A-4147-A177-3AD203B41FA5}">
                      <a16:colId xmlns:a16="http://schemas.microsoft.com/office/drawing/2014/main" val="1844245321"/>
                    </a:ext>
                  </a:extLst>
                </a:gridCol>
              </a:tblGrid>
              <a:tr h="413159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DOMÍNIO G: FISCALIZAÇÃO DA GESTÃO PÚBLICA DURANTE A PANDEMIA</a:t>
                      </a:r>
                      <a:endParaRPr lang="pt-BR" sz="16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517763"/>
                  </a:ext>
                </a:extLst>
              </a:tr>
              <a:tr h="300033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QATC</a:t>
                      </a:r>
                      <a:r>
                        <a:rPr lang="pt-BR" sz="1400" b="1" baseline="0" dirty="0" smtClean="0"/>
                        <a:t> 29: EDUCAÇÃO</a:t>
                      </a:r>
                      <a:endParaRPr lang="pt-BR" sz="1400" dirty="0" smtClean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276618"/>
                  </a:ext>
                </a:extLst>
              </a:tr>
              <a:tr h="383529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DESCRIÇÃO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TCE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CGQ</a:t>
                      </a:r>
                    </a:p>
                    <a:p>
                      <a:pPr algn="ctr"/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OBSERVAÇÕES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205618"/>
                  </a:ext>
                </a:extLst>
              </a:tr>
              <a:tr h="395208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29.1</a:t>
                      </a:r>
                    </a:p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ATIVIDADES PEDAGÓGICAS NÃO PRESENCIAIS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587800"/>
                  </a:ext>
                </a:extLst>
              </a:tr>
              <a:tr h="510056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29.2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AÇÕES DAS REDES PARA MONITORAMENTO DO PROCESSO DE ENSINO-APRENDIZAGEM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836669"/>
                  </a:ext>
                </a:extLst>
              </a:tr>
              <a:tr h="510056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29.3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CONTRATAÇÕES REALIZADAS PARA VIABILIZAR O PROCESSO DE ENSINO-APRENDIZAGEM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/>
                        <a:t>3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741708"/>
                  </a:ext>
                </a:extLst>
              </a:tr>
              <a:tr h="438791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29.4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AÇÕES PARA O RETORNO DAS ATIVIDADES PRESENCIAIS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/>
                        <a:t>3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2226"/>
                  </a:ext>
                </a:extLst>
              </a:tr>
              <a:tr h="468483">
                <a:tc gridSpan="5"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QATC</a:t>
                      </a:r>
                      <a:r>
                        <a:rPr lang="pt-BR" sz="1400" b="1" baseline="0" dirty="0" smtClean="0"/>
                        <a:t> 30: TRANSPARÊNCIA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586292"/>
                  </a:ext>
                </a:extLst>
              </a:tr>
              <a:tr h="411734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DESCRIÇÃO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TCE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CGQ</a:t>
                      </a:r>
                    </a:p>
                    <a:p>
                      <a:pPr algn="ctr"/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OBSERVAÇÕES</a:t>
                      </a:r>
                      <a:endParaRPr lang="pt-B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108017"/>
                  </a:ext>
                </a:extLst>
              </a:tr>
              <a:tr h="510056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30.1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INSTRUMENTOS PARA ESTIMULAR O CONTROLE SOCIAL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95393"/>
                  </a:ext>
                </a:extLst>
              </a:tr>
              <a:tr h="417314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30.2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TRANSPARÊNCIA DOS JURISDICIONADOS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683009"/>
                  </a:ext>
                </a:extLst>
              </a:tr>
              <a:tr h="481104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400" dirty="0" smtClean="0"/>
                        <a:t>30.3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TRANSPARÊNCIA DO TRIBUNAL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t-BR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367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96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42" y="584555"/>
            <a:ext cx="1617786" cy="80889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03" y="584555"/>
            <a:ext cx="1680481" cy="857882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-1" y="0"/>
            <a:ext cx="6582367" cy="1719072"/>
            <a:chOff x="-1" y="0"/>
            <a:chExt cx="6582367" cy="1643605"/>
          </a:xfrm>
        </p:grpSpPr>
        <p:sp>
          <p:nvSpPr>
            <p:cNvPr id="10" name="Paralelogramo 9"/>
            <p:cNvSpPr/>
            <p:nvPr/>
          </p:nvSpPr>
          <p:spPr>
            <a:xfrm>
              <a:off x="-1" y="0"/>
              <a:ext cx="6582367" cy="1643605"/>
            </a:xfrm>
            <a:prstGeom prst="parallelogram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0" y="0"/>
              <a:ext cx="1216152" cy="1643605"/>
            </a:xfrm>
            <a:prstGeom prst="rect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384646" y="197816"/>
            <a:ext cx="5922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MMD 2022:       </a:t>
            </a:r>
            <a:r>
              <a:rPr lang="pt-BR" sz="4000" b="1" dirty="0" smtClean="0">
                <a:solidFill>
                  <a:schemeClr val="bg1"/>
                </a:solidFill>
              </a:rPr>
              <a:t>  Pontuação </a:t>
            </a:r>
            <a:r>
              <a:rPr lang="pt-BR" sz="4000" b="1" dirty="0">
                <a:solidFill>
                  <a:schemeClr val="bg1"/>
                </a:solidFill>
              </a:rPr>
              <a:t>por Dimensão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045800"/>
              </p:ext>
            </p:extLst>
          </p:nvPr>
        </p:nvGraphicFramePr>
        <p:xfrm>
          <a:off x="1216152" y="2591234"/>
          <a:ext cx="8023382" cy="2785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11691">
                  <a:extLst>
                    <a:ext uri="{9D8B030D-6E8A-4147-A177-3AD203B41FA5}">
                      <a16:colId xmlns:a16="http://schemas.microsoft.com/office/drawing/2014/main" val="1295377462"/>
                    </a:ext>
                  </a:extLst>
                </a:gridCol>
                <a:gridCol w="4011691">
                  <a:extLst>
                    <a:ext uri="{9D8B030D-6E8A-4147-A177-3AD203B41FA5}">
                      <a16:colId xmlns:a16="http://schemas.microsoft.com/office/drawing/2014/main" val="573955195"/>
                    </a:ext>
                  </a:extLst>
                </a:gridCol>
              </a:tblGrid>
              <a:tr h="1392992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Resultado</a:t>
                      </a:r>
                      <a:r>
                        <a:rPr lang="pt-BR" sz="2800" baseline="0" dirty="0" smtClean="0"/>
                        <a:t> final 2019</a:t>
                      </a:r>
                      <a:endParaRPr lang="pt-B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/>
                      <a:r>
                        <a:rPr lang="pt-BR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Resultado final 2022</a:t>
                      </a:r>
                      <a:endParaRPr lang="pt-B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4280319"/>
                  </a:ext>
                </a:extLst>
              </a:tr>
              <a:tr h="1392992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53%</a:t>
                      </a:r>
                      <a:endParaRPr lang="pt-BR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73%</a:t>
                      </a:r>
                      <a:endParaRPr lang="pt-BR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45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49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0" y="6891857"/>
            <a:ext cx="10103569" cy="555504"/>
            <a:chOff x="0" y="6891857"/>
            <a:chExt cx="10103569" cy="555504"/>
          </a:xfrm>
        </p:grpSpPr>
        <p:cxnSp>
          <p:nvCxnSpPr>
            <p:cNvPr id="12" name="Conector reto 11"/>
            <p:cNvCxnSpPr/>
            <p:nvPr/>
          </p:nvCxnSpPr>
          <p:spPr>
            <a:xfrm flipV="1">
              <a:off x="3867506" y="7245324"/>
              <a:ext cx="1024835" cy="573"/>
            </a:xfrm>
            <a:prstGeom prst="line">
              <a:avLst/>
            </a:prstGeom>
            <a:ln w="19050">
              <a:headEnd type="oval" w="med" len="med"/>
              <a:tailEnd type="oval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flipH="1">
              <a:off x="0" y="7340092"/>
              <a:ext cx="10071099" cy="2057"/>
            </a:xfrm>
            <a:prstGeom prst="line">
              <a:avLst/>
            </a:prstGeom>
            <a:ln w="158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H="1" flipV="1">
              <a:off x="0" y="7141280"/>
              <a:ext cx="8004714" cy="625"/>
            </a:xfrm>
            <a:prstGeom prst="line">
              <a:avLst/>
            </a:prstGeom>
            <a:ln w="15875">
              <a:solidFill>
                <a:srgbClr val="E749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flipV="1">
              <a:off x="8191720" y="7115156"/>
              <a:ext cx="1091980" cy="521"/>
            </a:xfrm>
            <a:prstGeom prst="line">
              <a:avLst/>
            </a:prstGeom>
            <a:ln w="19050">
              <a:solidFill>
                <a:srgbClr val="E7493D"/>
              </a:solidFill>
              <a:headEnd type="oval" w="med" len="med"/>
              <a:tailEnd type="oval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9474297" y="7115156"/>
              <a:ext cx="162463" cy="0"/>
            </a:xfrm>
            <a:prstGeom prst="line">
              <a:avLst/>
            </a:prstGeom>
            <a:ln w="25400" cap="rnd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>
              <a:off x="514460" y="7238619"/>
              <a:ext cx="2978548" cy="0"/>
            </a:xfrm>
            <a:prstGeom prst="line">
              <a:avLst/>
            </a:prstGeom>
            <a:ln w="25400" cap="rnd">
              <a:solidFill>
                <a:srgbClr val="E749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flipH="1" flipV="1">
              <a:off x="5361377" y="6908939"/>
              <a:ext cx="344479" cy="1050"/>
            </a:xfrm>
            <a:prstGeom prst="line">
              <a:avLst/>
            </a:prstGeom>
            <a:ln w="25400" cap="rnd">
              <a:solidFill>
                <a:srgbClr val="E749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flipH="1">
              <a:off x="1" y="7047744"/>
              <a:ext cx="5824727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flipH="1" flipV="1">
              <a:off x="0" y="7439880"/>
              <a:ext cx="4019771" cy="7481"/>
            </a:xfrm>
            <a:prstGeom prst="line">
              <a:avLst/>
            </a:prstGeom>
            <a:ln>
              <a:solidFill>
                <a:srgbClr val="E749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flipH="1">
              <a:off x="926321" y="6891857"/>
              <a:ext cx="847615" cy="0"/>
            </a:xfrm>
            <a:prstGeom prst="line">
              <a:avLst/>
            </a:prstGeom>
            <a:ln w="19050">
              <a:solidFill>
                <a:srgbClr val="E7493D"/>
              </a:solidFill>
              <a:headEnd type="oval" w="med" len="med"/>
              <a:tailEnd type="oval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 flipH="1" flipV="1">
              <a:off x="0" y="7395222"/>
              <a:ext cx="8004714" cy="625"/>
            </a:xfrm>
            <a:prstGeom prst="line">
              <a:avLst/>
            </a:prstGeom>
            <a:ln w="12700">
              <a:solidFill>
                <a:srgbClr val="E749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Conector reto 50"/>
            <p:cNvCxnSpPr/>
            <p:nvPr/>
          </p:nvCxnSpPr>
          <p:spPr>
            <a:xfrm>
              <a:off x="2396926" y="6908939"/>
              <a:ext cx="1096082" cy="0"/>
            </a:xfrm>
            <a:prstGeom prst="line">
              <a:avLst/>
            </a:prstGeom>
            <a:ln w="25400" cap="rnd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Conector reto 51"/>
            <p:cNvCxnSpPr/>
            <p:nvPr/>
          </p:nvCxnSpPr>
          <p:spPr>
            <a:xfrm flipH="1">
              <a:off x="6044130" y="7025269"/>
              <a:ext cx="1399086" cy="0"/>
            </a:xfrm>
            <a:prstGeom prst="line">
              <a:avLst/>
            </a:prstGeom>
            <a:ln w="25400" cap="rnd">
              <a:solidFill>
                <a:srgbClr val="E749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Conector reto 55"/>
            <p:cNvCxnSpPr/>
            <p:nvPr/>
          </p:nvCxnSpPr>
          <p:spPr>
            <a:xfrm>
              <a:off x="9007487" y="7018296"/>
              <a:ext cx="1096082" cy="0"/>
            </a:xfrm>
            <a:prstGeom prst="line">
              <a:avLst/>
            </a:prstGeom>
            <a:ln w="25400" cap="rnd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42" y="584555"/>
            <a:ext cx="1617786" cy="808893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03" y="584555"/>
            <a:ext cx="1680481" cy="857882"/>
          </a:xfrm>
          <a:prstGeom prst="rect">
            <a:avLst/>
          </a:prstGeom>
        </p:spPr>
      </p:pic>
      <p:pic>
        <p:nvPicPr>
          <p:cNvPr id="25" name="Imagem 24" descr="Diagrama&#10;&#10;Descrição gerada automaticamente">
            <a:extLst>
              <a:ext uri="{FF2B5EF4-FFF2-40B4-BE49-F238E27FC236}">
                <a16:creationId xmlns:a16="http://schemas.microsoft.com/office/drawing/2014/main" id="{F97E8822-5517-48B2-B7C3-5C27397C3F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83" y="1876865"/>
            <a:ext cx="8121445" cy="408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42" y="584555"/>
            <a:ext cx="1617786" cy="80889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03" y="584555"/>
            <a:ext cx="1680481" cy="857882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0" y="0"/>
            <a:ext cx="6492240" cy="1719072"/>
            <a:chOff x="0" y="0"/>
            <a:chExt cx="6492240" cy="1643605"/>
          </a:xfrm>
        </p:grpSpPr>
        <p:sp>
          <p:nvSpPr>
            <p:cNvPr id="3" name="Paralelogramo 2"/>
            <p:cNvSpPr/>
            <p:nvPr/>
          </p:nvSpPr>
          <p:spPr>
            <a:xfrm>
              <a:off x="0" y="0"/>
              <a:ext cx="6492240" cy="1643605"/>
            </a:xfrm>
            <a:prstGeom prst="parallelogram">
              <a:avLst/>
            </a:prstGeom>
            <a:solidFill>
              <a:srgbClr val="F4A74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0" y="0"/>
              <a:ext cx="1216152" cy="1643605"/>
            </a:xfrm>
            <a:prstGeom prst="rect">
              <a:avLst/>
            </a:prstGeom>
            <a:solidFill>
              <a:srgbClr val="F4A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393192" y="505593"/>
            <a:ext cx="5358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BENEFÍCIOS </a:t>
            </a:r>
            <a:r>
              <a:rPr lang="pt-BR" sz="4000" b="1" dirty="0"/>
              <a:t>do </a:t>
            </a:r>
            <a:r>
              <a:rPr lang="pt-BR" sz="4000" b="1" dirty="0" smtClean="0"/>
              <a:t>MMD-TC</a:t>
            </a:r>
            <a:endParaRPr lang="pt-BR" sz="4000" b="1" dirty="0"/>
          </a:p>
        </p:txBody>
      </p:sp>
      <p:sp>
        <p:nvSpPr>
          <p:cNvPr id="11" name="Espaço Reservado para Texto 4">
            <a:extLst>
              <a:ext uri="{FF2B5EF4-FFF2-40B4-BE49-F238E27FC236}">
                <a16:creationId xmlns:a16="http://schemas.microsoft.com/office/drawing/2014/main" id="{71714445-B7FD-4583-9F59-B52E4487F801}"/>
              </a:ext>
            </a:extLst>
          </p:cNvPr>
          <p:cNvSpPr txBox="1">
            <a:spLocks/>
          </p:cNvSpPr>
          <p:nvPr/>
        </p:nvSpPr>
        <p:spPr>
          <a:xfrm>
            <a:off x="393192" y="2493863"/>
            <a:ext cx="9584845" cy="4199008"/>
          </a:xfrm>
          <a:prstGeom prst="rect">
            <a:avLst/>
          </a:prstGeo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AutoNum type="alphaLcParenR"/>
            </a:pPr>
            <a:r>
              <a:rPr lang="pt-BR" sz="2000" b="1" dirty="0" smtClean="0"/>
              <a:t>implementação das diretrizes de controle externo da Atricon, das NBASP e das normas da Intosai</a:t>
            </a:r>
            <a:r>
              <a:rPr lang="pt-BR" sz="2000" dirty="0" smtClean="0"/>
              <a:t>: possibilita identificar as oportunidades de melhoria, bem como obter melhor entendimento sobre as boas práticas de gestão e auditoria; </a:t>
            </a:r>
          </a:p>
          <a:p>
            <a:pPr marL="457200" indent="-457200" algn="just">
              <a:buFont typeface="Arial" panose="020B0604020202020204" pitchFamily="34" charset="0"/>
              <a:buAutoNum type="alphaLcParenR" startAt="2"/>
            </a:pPr>
            <a:r>
              <a:rPr lang="pt-BR" sz="2000" b="1" dirty="0" smtClean="0"/>
              <a:t>demonstração do progresso, valor e benefícios para a sociedade</a:t>
            </a:r>
            <a:r>
              <a:rPr lang="pt-BR" sz="2000" dirty="0" smtClean="0"/>
              <a:t>: possibilita medir o progresso ao longo do tempo e demonstrá-lo a todos os interessados, bem como disseminar a contribuição dos Tribunais de Contas para o fortalecimento da gestão pública, a promoção da boa governança, o fomento da transparência e o combate à corrupção;</a:t>
            </a:r>
          </a:p>
          <a:p>
            <a:pPr marL="457200" indent="-457200" algn="just">
              <a:buFont typeface="Arial" panose="020B0604020202020204" pitchFamily="34" charset="0"/>
              <a:buAutoNum type="alphaLcParenR" startAt="3"/>
            </a:pPr>
            <a:r>
              <a:rPr lang="pt-BR" sz="2000" b="1" dirty="0" smtClean="0"/>
              <a:t>medição do desempenho interno</a:t>
            </a:r>
            <a:r>
              <a:rPr lang="pt-BR" sz="2000" dirty="0" smtClean="0"/>
              <a:t>: possibilita adotar ou melhorar os procedimentos de medição do desempenho;</a:t>
            </a:r>
          </a:p>
          <a:p>
            <a:pPr marL="457200" indent="-457200" algn="just">
              <a:buFont typeface="Arial" panose="020B0604020202020204" pitchFamily="34" charset="0"/>
              <a:buAutoNum type="alphaLcParenR" startAt="4"/>
            </a:pPr>
            <a:r>
              <a:rPr lang="pt-BR" sz="2000" b="1" dirty="0" smtClean="0"/>
              <a:t>obtenção de apoio para as iniciativas de desenvolvimento de capacidades</a:t>
            </a:r>
            <a:r>
              <a:rPr lang="pt-BR" sz="2000" dirty="0" smtClean="0"/>
              <a:t>: possibilita demonstrar o compromisso com as mudanças e estabelecer parâmetros de desempenho.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394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42" y="584555"/>
            <a:ext cx="1617786" cy="80889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03" y="584555"/>
            <a:ext cx="1680481" cy="857882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-1" y="0"/>
            <a:ext cx="6582367" cy="1719072"/>
            <a:chOff x="-1" y="0"/>
            <a:chExt cx="6582367" cy="1643605"/>
          </a:xfrm>
        </p:grpSpPr>
        <p:sp>
          <p:nvSpPr>
            <p:cNvPr id="10" name="Paralelogramo 9"/>
            <p:cNvSpPr/>
            <p:nvPr/>
          </p:nvSpPr>
          <p:spPr>
            <a:xfrm>
              <a:off x="-1" y="0"/>
              <a:ext cx="6582367" cy="1643605"/>
            </a:xfrm>
            <a:prstGeom prst="parallelogram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0" y="0"/>
              <a:ext cx="1216152" cy="1643605"/>
            </a:xfrm>
            <a:prstGeom prst="rect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384646" y="197816"/>
            <a:ext cx="5922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MMD 2022:       </a:t>
            </a:r>
            <a:r>
              <a:rPr lang="pt-BR" sz="4000" b="1" dirty="0" smtClean="0">
                <a:solidFill>
                  <a:schemeClr val="bg1"/>
                </a:solidFill>
              </a:rPr>
              <a:t>  Pontuação </a:t>
            </a:r>
            <a:r>
              <a:rPr lang="pt-BR" sz="4000" b="1" dirty="0">
                <a:solidFill>
                  <a:schemeClr val="bg1"/>
                </a:solidFill>
              </a:rPr>
              <a:t>por Dimensão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58061"/>
              </p:ext>
            </p:extLst>
          </p:nvPr>
        </p:nvGraphicFramePr>
        <p:xfrm>
          <a:off x="-3" y="1719071"/>
          <a:ext cx="10691815" cy="58406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67378">
                  <a:extLst>
                    <a:ext uri="{9D8B030D-6E8A-4147-A177-3AD203B41FA5}">
                      <a16:colId xmlns:a16="http://schemas.microsoft.com/office/drawing/2014/main" val="1295377462"/>
                    </a:ext>
                  </a:extLst>
                </a:gridCol>
                <a:gridCol w="5024437">
                  <a:extLst>
                    <a:ext uri="{9D8B030D-6E8A-4147-A177-3AD203B41FA5}">
                      <a16:colId xmlns:a16="http://schemas.microsoft.com/office/drawing/2014/main" val="573955195"/>
                    </a:ext>
                  </a:extLst>
                </a:gridCol>
              </a:tblGrid>
              <a:tr h="1367120">
                <a:tc gridSpan="2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BOAS</a:t>
                      </a:r>
                      <a:r>
                        <a:rPr lang="pt-BR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PRÁTICAS TCEMG</a:t>
                      </a:r>
                      <a:endParaRPr lang="pt-BR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2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1007943" rtl="0" eaLnBrk="1" latinLnBrk="0" hangingPunct="1"/>
                      <a:endParaRPr lang="pt-B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280319"/>
                  </a:ext>
                </a:extLst>
              </a:tr>
              <a:tr h="1414951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ACOMPANHAMENTO</a:t>
                      </a:r>
                      <a:r>
                        <a:rPr lang="pt-BR" sz="1400" baseline="0" dirty="0" smtClean="0"/>
                        <a:t> DA </a:t>
                      </a:r>
                      <a:r>
                        <a:rPr lang="pt-BR" sz="1400" dirty="0" smtClean="0"/>
                        <a:t>VACINAÇÃO COVID-19 NO ESTADO DE MINAS</a:t>
                      </a:r>
                      <a:r>
                        <a:rPr lang="pt-BR" sz="1400" baseline="0" dirty="0" smtClean="0"/>
                        <a:t> GERAIS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Thiago e Ryan</a:t>
                      </a:r>
                      <a:endParaRPr lang="pt-B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45715"/>
                  </a:ext>
                </a:extLst>
              </a:tr>
              <a:tr h="164358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PAPÉIS DE TRABALHO DA AUDITORIA FINANCEIRA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Filipi</a:t>
                      </a:r>
                      <a:endParaRPr lang="pt-BR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0964568"/>
                  </a:ext>
                </a:extLst>
              </a:tr>
              <a:tr h="1414951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III</a:t>
                      </a:r>
                      <a:r>
                        <a:rPr lang="pt-BR" sz="1400" baseline="0" dirty="0" smtClean="0"/>
                        <a:t> PESQUISA DE MACROTENDÊNCIAS DE CONTROLE EXTERNO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aseline="0" smtClean="0"/>
                        <a:t>Heloísa</a:t>
                      </a:r>
                      <a:endParaRPr lang="pt-B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3213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15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Agrupar 56"/>
          <p:cNvGrpSpPr/>
          <p:nvPr/>
        </p:nvGrpSpPr>
        <p:grpSpPr>
          <a:xfrm>
            <a:off x="0" y="6891857"/>
            <a:ext cx="10103569" cy="555504"/>
            <a:chOff x="0" y="6891857"/>
            <a:chExt cx="10103569" cy="555504"/>
          </a:xfrm>
        </p:grpSpPr>
        <p:cxnSp>
          <p:nvCxnSpPr>
            <p:cNvPr id="12" name="Conector reto 11"/>
            <p:cNvCxnSpPr/>
            <p:nvPr/>
          </p:nvCxnSpPr>
          <p:spPr>
            <a:xfrm flipV="1">
              <a:off x="3867506" y="7245324"/>
              <a:ext cx="1024835" cy="573"/>
            </a:xfrm>
            <a:prstGeom prst="line">
              <a:avLst/>
            </a:prstGeom>
            <a:ln w="19050">
              <a:headEnd type="oval" w="med" len="med"/>
              <a:tailEnd type="oval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flipH="1">
              <a:off x="0" y="7340092"/>
              <a:ext cx="10071099" cy="2057"/>
            </a:xfrm>
            <a:prstGeom prst="line">
              <a:avLst/>
            </a:prstGeom>
            <a:ln w="158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H="1" flipV="1">
              <a:off x="0" y="7141280"/>
              <a:ext cx="8004714" cy="625"/>
            </a:xfrm>
            <a:prstGeom prst="line">
              <a:avLst/>
            </a:prstGeom>
            <a:ln w="15875">
              <a:solidFill>
                <a:srgbClr val="E749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flipV="1">
              <a:off x="8191720" y="7115156"/>
              <a:ext cx="1091980" cy="521"/>
            </a:xfrm>
            <a:prstGeom prst="line">
              <a:avLst/>
            </a:prstGeom>
            <a:ln w="19050">
              <a:solidFill>
                <a:srgbClr val="E7493D"/>
              </a:solidFill>
              <a:headEnd type="oval" w="med" len="med"/>
              <a:tailEnd type="oval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9474297" y="7115156"/>
              <a:ext cx="162463" cy="0"/>
            </a:xfrm>
            <a:prstGeom prst="line">
              <a:avLst/>
            </a:prstGeom>
            <a:ln w="25400" cap="rnd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>
              <a:off x="514460" y="7238619"/>
              <a:ext cx="2978548" cy="0"/>
            </a:xfrm>
            <a:prstGeom prst="line">
              <a:avLst/>
            </a:prstGeom>
            <a:ln w="25400" cap="rnd">
              <a:solidFill>
                <a:srgbClr val="E749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flipH="1" flipV="1">
              <a:off x="5361377" y="6908939"/>
              <a:ext cx="344479" cy="1050"/>
            </a:xfrm>
            <a:prstGeom prst="line">
              <a:avLst/>
            </a:prstGeom>
            <a:ln w="25400" cap="rnd">
              <a:solidFill>
                <a:srgbClr val="E749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flipH="1">
              <a:off x="1" y="7047744"/>
              <a:ext cx="5824727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flipH="1" flipV="1">
              <a:off x="0" y="7439880"/>
              <a:ext cx="4019771" cy="7481"/>
            </a:xfrm>
            <a:prstGeom prst="line">
              <a:avLst/>
            </a:prstGeom>
            <a:ln>
              <a:solidFill>
                <a:srgbClr val="E749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flipH="1">
              <a:off x="926321" y="6891857"/>
              <a:ext cx="847615" cy="0"/>
            </a:xfrm>
            <a:prstGeom prst="line">
              <a:avLst/>
            </a:prstGeom>
            <a:ln w="19050">
              <a:solidFill>
                <a:srgbClr val="E7493D"/>
              </a:solidFill>
              <a:headEnd type="oval" w="med" len="med"/>
              <a:tailEnd type="oval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 flipH="1" flipV="1">
              <a:off x="0" y="7395222"/>
              <a:ext cx="8004714" cy="625"/>
            </a:xfrm>
            <a:prstGeom prst="line">
              <a:avLst/>
            </a:prstGeom>
            <a:ln w="12700">
              <a:solidFill>
                <a:srgbClr val="E749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Conector reto 50"/>
            <p:cNvCxnSpPr/>
            <p:nvPr/>
          </p:nvCxnSpPr>
          <p:spPr>
            <a:xfrm>
              <a:off x="2396926" y="6908939"/>
              <a:ext cx="1096082" cy="0"/>
            </a:xfrm>
            <a:prstGeom prst="line">
              <a:avLst/>
            </a:prstGeom>
            <a:ln w="25400" cap="rnd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Conector reto 51"/>
            <p:cNvCxnSpPr/>
            <p:nvPr/>
          </p:nvCxnSpPr>
          <p:spPr>
            <a:xfrm flipH="1">
              <a:off x="6044130" y="7025269"/>
              <a:ext cx="1399086" cy="0"/>
            </a:xfrm>
            <a:prstGeom prst="line">
              <a:avLst/>
            </a:prstGeom>
            <a:ln w="25400" cap="rnd">
              <a:solidFill>
                <a:srgbClr val="E749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Conector reto 55"/>
            <p:cNvCxnSpPr/>
            <p:nvPr/>
          </p:nvCxnSpPr>
          <p:spPr>
            <a:xfrm>
              <a:off x="9007487" y="7018296"/>
              <a:ext cx="1096082" cy="0"/>
            </a:xfrm>
            <a:prstGeom prst="line">
              <a:avLst/>
            </a:prstGeom>
            <a:ln w="25400" cap="rnd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2" name="Picture 4" descr="تويتر \ ◶ SHOWNU BRASIL®| ANO V على تويتر: &amp;amp;quot;• ◤ 🎈#9K 🎈 ◢ Já são 9K...  Ontem mesmo estava comemorando os primeiros 20 seguidores... ❤️MUITO  OBRIGADA!❤️ #SHOWNU #셔누 #MONSTA_X #몬스터엑스 https://t.co/wuFp0nTBUL&amp;amp;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008" y="59856"/>
            <a:ext cx="2968968" cy="296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22"/>
          <p:cNvSpPr txBox="1"/>
          <p:nvPr/>
        </p:nvSpPr>
        <p:spPr>
          <a:xfrm>
            <a:off x="2311323" y="2520181"/>
            <a:ext cx="5448452" cy="3898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33" i="1" dirty="0" smtClean="0"/>
              <a:t>Joelma Conceição Zeferino de Oliveira</a:t>
            </a:r>
            <a:endParaRPr lang="pt-BR" sz="1633" i="1" dirty="0"/>
          </a:p>
          <a:p>
            <a:pPr algn="ctr"/>
            <a:r>
              <a:rPr lang="pt-BR" sz="15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Coordenadora</a:t>
            </a:r>
          </a:p>
          <a:p>
            <a:pPr algn="ctr"/>
            <a:endParaRPr lang="pt-BR" sz="15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t-BR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Comissão de Avaliação</a:t>
            </a:r>
            <a:r>
              <a:rPr lang="pt-BR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algn="ctr"/>
            <a:r>
              <a:rPr lang="pt-BR" sz="1500" i="1" dirty="0" smtClean="0"/>
              <a:t>Aline Loreto Machado de Assis</a:t>
            </a:r>
          </a:p>
          <a:p>
            <a:pPr algn="ctr"/>
            <a:r>
              <a:rPr lang="pt-BR" sz="1500" i="1" dirty="0" smtClean="0"/>
              <a:t>Aridelma da Silva Peixoto</a:t>
            </a:r>
          </a:p>
          <a:p>
            <a:pPr algn="ctr"/>
            <a:r>
              <a:rPr lang="pt-BR" sz="1500" i="1" dirty="0" smtClean="0"/>
              <a:t>Sandra Bezerra Gomes</a:t>
            </a:r>
          </a:p>
          <a:p>
            <a:pPr algn="ctr"/>
            <a:r>
              <a:rPr lang="pt-BR" sz="1500" i="1" dirty="0" smtClean="0"/>
              <a:t>Tereza Cristina de Melo Corrêa</a:t>
            </a:r>
          </a:p>
          <a:p>
            <a:pPr algn="ctr"/>
            <a:endParaRPr lang="pt-BR" sz="1633" i="1" dirty="0" smtClean="0"/>
          </a:p>
          <a:p>
            <a:pPr algn="ctr"/>
            <a:r>
              <a:rPr lang="pt-BR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Comissão de Controle de Qualidade</a:t>
            </a:r>
            <a:r>
              <a:rPr lang="pt-BR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algn="ctr"/>
            <a:r>
              <a:rPr lang="pt-BR" sz="1500" i="1" dirty="0" smtClean="0"/>
              <a:t>Marconi Augusto Fernandes de Castro Braga</a:t>
            </a:r>
          </a:p>
          <a:p>
            <a:pPr algn="ctr"/>
            <a:r>
              <a:rPr lang="pt-BR" sz="1500" i="1" dirty="0" smtClean="0"/>
              <a:t>Flávia Maria Gontijo da Rocha</a:t>
            </a:r>
          </a:p>
          <a:p>
            <a:pPr algn="ctr"/>
            <a:r>
              <a:rPr lang="pt-BR" sz="1500" i="1" dirty="0" smtClean="0"/>
              <a:t>Pedro Henrique Azevedo</a:t>
            </a:r>
          </a:p>
          <a:p>
            <a:pPr algn="ctr"/>
            <a:r>
              <a:rPr lang="pt-BR" sz="1500" i="1" dirty="0" smtClean="0"/>
              <a:t>Thiago Henrique da Silva</a:t>
            </a:r>
            <a:endParaRPr lang="pt-BR" sz="1500" i="1" dirty="0"/>
          </a:p>
          <a:p>
            <a:pPr algn="ctr"/>
            <a:endParaRPr lang="pt-BR" sz="1633" dirty="0"/>
          </a:p>
          <a:p>
            <a:endParaRPr lang="pt-BR" sz="1633" dirty="0"/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42" y="584555"/>
            <a:ext cx="1617786" cy="80889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03" y="584555"/>
            <a:ext cx="1680481" cy="85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42" y="584555"/>
            <a:ext cx="1617786" cy="80889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03" y="584555"/>
            <a:ext cx="1680481" cy="857882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-1" y="0"/>
            <a:ext cx="6582367" cy="1719072"/>
            <a:chOff x="-1" y="0"/>
            <a:chExt cx="6582367" cy="1643605"/>
          </a:xfrm>
        </p:grpSpPr>
        <p:sp>
          <p:nvSpPr>
            <p:cNvPr id="10" name="Paralelogramo 9"/>
            <p:cNvSpPr/>
            <p:nvPr/>
          </p:nvSpPr>
          <p:spPr>
            <a:xfrm>
              <a:off x="-1" y="0"/>
              <a:ext cx="6582367" cy="1643605"/>
            </a:xfrm>
            <a:prstGeom prst="parallelogram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0" y="0"/>
              <a:ext cx="1216152" cy="1643605"/>
            </a:xfrm>
            <a:prstGeom prst="rect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393192" y="505593"/>
            <a:ext cx="5759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</a:rPr>
              <a:t>Versão 2022 - Alterações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54823" y="2957164"/>
            <a:ext cx="825499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Excepcionalmente, no MMD-TC 2022 ficaram 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suspensos os domínios </a:t>
            </a:r>
            <a:r>
              <a:rPr lang="pt-BR" sz="2000" i="1" dirty="0" smtClean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pt-BR" sz="2000" i="1" dirty="0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000" dirty="0" err="1" smtClean="0"/>
              <a:t>e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000" i="1" dirty="0" smtClean="0">
                <a:solidFill>
                  <a:schemeClr val="accent2">
                    <a:lumMod val="75000"/>
                  </a:schemeClr>
                </a:solidFill>
              </a:rPr>
              <a:t>F</a:t>
            </a:r>
            <a:r>
              <a:rPr lang="pt-BR" sz="2000" dirty="0" smtClean="0"/>
              <a:t>, que foram </a:t>
            </a:r>
            <a:r>
              <a:rPr lang="pt-BR" sz="2000" b="1" dirty="0" smtClean="0"/>
              <a:t>substituídos pelo Domínio G: FISCALIZAÇÃO DA GESTÃO PÚBLICA DURANTE A PANDEMIA.</a:t>
            </a:r>
          </a:p>
          <a:p>
            <a:pPr algn="just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4877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42" y="584555"/>
            <a:ext cx="1617786" cy="80889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03" y="584555"/>
            <a:ext cx="1680481" cy="857882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-1" y="0"/>
            <a:ext cx="6582367" cy="1719072"/>
            <a:chOff x="-1" y="0"/>
            <a:chExt cx="6582367" cy="1643605"/>
          </a:xfrm>
        </p:grpSpPr>
        <p:sp>
          <p:nvSpPr>
            <p:cNvPr id="10" name="Paralelogramo 9"/>
            <p:cNvSpPr/>
            <p:nvPr/>
          </p:nvSpPr>
          <p:spPr>
            <a:xfrm>
              <a:off x="-1" y="0"/>
              <a:ext cx="6582367" cy="1643605"/>
            </a:xfrm>
            <a:prstGeom prst="parallelogram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0" y="0"/>
              <a:ext cx="1216152" cy="1643605"/>
            </a:xfrm>
            <a:prstGeom prst="rect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393192" y="505593"/>
            <a:ext cx="5759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</a:rPr>
              <a:t>Versão 2022 - Alterações</a:t>
            </a:r>
            <a:endParaRPr lang="pt-BR" sz="4000" b="1" dirty="0">
              <a:solidFill>
                <a:schemeClr val="bg1"/>
              </a:solidFill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734" y="2528076"/>
            <a:ext cx="7665722" cy="31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42" y="584555"/>
            <a:ext cx="1617786" cy="80889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03" y="584555"/>
            <a:ext cx="1680481" cy="857882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-1" y="0"/>
            <a:ext cx="6582367" cy="1719072"/>
            <a:chOff x="-1" y="0"/>
            <a:chExt cx="6582367" cy="1643605"/>
          </a:xfrm>
        </p:grpSpPr>
        <p:sp>
          <p:nvSpPr>
            <p:cNvPr id="10" name="Paralelogramo 9"/>
            <p:cNvSpPr/>
            <p:nvPr/>
          </p:nvSpPr>
          <p:spPr>
            <a:xfrm>
              <a:off x="-1" y="0"/>
              <a:ext cx="6582367" cy="1643605"/>
            </a:xfrm>
            <a:prstGeom prst="parallelogram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0" y="0"/>
              <a:ext cx="1216152" cy="1643605"/>
            </a:xfrm>
            <a:prstGeom prst="rect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393192" y="505593"/>
            <a:ext cx="5759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</a:rPr>
              <a:t>Versão 2022 - Alterações</a:t>
            </a:r>
            <a:endParaRPr lang="pt-BR" sz="4000" b="1" dirty="0">
              <a:solidFill>
                <a:schemeClr val="bg1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963" y="2224665"/>
            <a:ext cx="7863825" cy="2210937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875" y="4668789"/>
            <a:ext cx="8615144" cy="185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7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42" y="584555"/>
            <a:ext cx="1617786" cy="80889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03" y="584555"/>
            <a:ext cx="1680481" cy="857882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-1" y="0"/>
            <a:ext cx="6582367" cy="1719072"/>
            <a:chOff x="-1" y="0"/>
            <a:chExt cx="6582367" cy="1643605"/>
          </a:xfrm>
        </p:grpSpPr>
        <p:sp>
          <p:nvSpPr>
            <p:cNvPr id="10" name="Paralelogramo 9"/>
            <p:cNvSpPr/>
            <p:nvPr/>
          </p:nvSpPr>
          <p:spPr>
            <a:xfrm>
              <a:off x="-1" y="0"/>
              <a:ext cx="6582367" cy="1643605"/>
            </a:xfrm>
            <a:prstGeom prst="parallelogram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0" y="0"/>
              <a:ext cx="1216152" cy="1643605"/>
            </a:xfrm>
            <a:prstGeom prst="rect">
              <a:avLst/>
            </a:prstGeom>
            <a:solidFill>
              <a:srgbClr val="E74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393192" y="505593"/>
            <a:ext cx="5759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</a:rPr>
              <a:t>Versão 2022 - Alterações</a:t>
            </a:r>
            <a:endParaRPr lang="pt-BR" sz="4000" b="1" dirty="0">
              <a:solidFill>
                <a:schemeClr val="bg1"/>
              </a:solidFill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846" y="2159597"/>
            <a:ext cx="8041425" cy="2156347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846" y="4720779"/>
            <a:ext cx="7599651" cy="163417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057400" y="6581274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Período Avaliado: junho 2019 a julho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481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42" y="584555"/>
            <a:ext cx="1617786" cy="80889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03" y="584555"/>
            <a:ext cx="1680481" cy="857882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0" y="0"/>
            <a:ext cx="6492240" cy="1719072"/>
            <a:chOff x="0" y="0"/>
            <a:chExt cx="6492240" cy="1643605"/>
          </a:xfrm>
        </p:grpSpPr>
        <p:sp>
          <p:nvSpPr>
            <p:cNvPr id="3" name="Paralelogramo 2"/>
            <p:cNvSpPr/>
            <p:nvPr/>
          </p:nvSpPr>
          <p:spPr>
            <a:xfrm>
              <a:off x="0" y="0"/>
              <a:ext cx="6492240" cy="1643605"/>
            </a:xfrm>
            <a:prstGeom prst="parallelogram">
              <a:avLst/>
            </a:prstGeom>
            <a:solidFill>
              <a:srgbClr val="F4A74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0" y="0"/>
              <a:ext cx="1216152" cy="1643605"/>
            </a:xfrm>
            <a:prstGeom prst="rect">
              <a:avLst/>
            </a:prstGeom>
            <a:solidFill>
              <a:srgbClr val="F4A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393192" y="505593"/>
            <a:ext cx="4814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</a:rPr>
              <a:t>CRONOGRAMA 2022</a:t>
            </a:r>
            <a:endParaRPr lang="pt-BR" sz="4000" b="1" dirty="0">
              <a:solidFill>
                <a:schemeClr val="bg1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92" y="2005238"/>
            <a:ext cx="7924800" cy="490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1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1985</TotalTime>
  <Words>3479</Words>
  <Application>Microsoft Office PowerPoint</Application>
  <PresentationFormat>Personalizar</PresentationFormat>
  <Paragraphs>831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 LUIS DE OLIVEIRA JÚNIOR</dc:creator>
  <cp:lastModifiedBy>JOELMA CONCEIÇÃO ZEFERINO DE OLIVEIRA</cp:lastModifiedBy>
  <cp:revision>117</cp:revision>
  <cp:lastPrinted>2022-11-20T19:01:18Z</cp:lastPrinted>
  <dcterms:created xsi:type="dcterms:W3CDTF">2019-09-19T15:45:57Z</dcterms:created>
  <dcterms:modified xsi:type="dcterms:W3CDTF">2022-11-21T12:43:08Z</dcterms:modified>
</cp:coreProperties>
</file>