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9" r:id="rId1"/>
  </p:sldMasterIdLst>
  <p:notesMasterIdLst>
    <p:notesMasterId r:id="rId40"/>
  </p:notesMasterIdLst>
  <p:sldIdLst>
    <p:sldId id="257" r:id="rId2"/>
    <p:sldId id="258" r:id="rId3"/>
    <p:sldId id="260" r:id="rId4"/>
    <p:sldId id="262" r:id="rId5"/>
    <p:sldId id="279" r:id="rId6"/>
    <p:sldId id="268" r:id="rId7"/>
    <p:sldId id="273" r:id="rId8"/>
    <p:sldId id="274" r:id="rId9"/>
    <p:sldId id="266" r:id="rId10"/>
    <p:sldId id="269" r:id="rId11"/>
    <p:sldId id="272" r:id="rId12"/>
    <p:sldId id="280" r:id="rId13"/>
    <p:sldId id="281" r:id="rId14"/>
    <p:sldId id="282" r:id="rId15"/>
    <p:sldId id="305" r:id="rId16"/>
    <p:sldId id="283" r:id="rId17"/>
    <p:sldId id="284" r:id="rId18"/>
    <p:sldId id="287" r:id="rId19"/>
    <p:sldId id="289" r:id="rId20"/>
    <p:sldId id="288" r:id="rId21"/>
    <p:sldId id="290" r:id="rId22"/>
    <p:sldId id="291" r:id="rId23"/>
    <p:sldId id="292" r:id="rId24"/>
    <p:sldId id="293" r:id="rId25"/>
    <p:sldId id="294" r:id="rId26"/>
    <p:sldId id="295" r:id="rId27"/>
    <p:sldId id="296" r:id="rId28"/>
    <p:sldId id="297" r:id="rId29"/>
    <p:sldId id="298" r:id="rId30"/>
    <p:sldId id="299" r:id="rId31"/>
    <p:sldId id="300" r:id="rId32"/>
    <p:sldId id="301" r:id="rId33"/>
    <p:sldId id="302" r:id="rId34"/>
    <p:sldId id="303" r:id="rId35"/>
    <p:sldId id="304" r:id="rId36"/>
    <p:sldId id="307" r:id="rId37"/>
    <p:sldId id="308" r:id="rId38"/>
    <p:sldId id="306" r:id="rId39"/>
  </p:sldIdLst>
  <p:sldSz cx="9144000" cy="6858000" type="screen4x3"/>
  <p:notesSz cx="6797675" cy="9928225"/>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186" autoAdjust="0"/>
  </p:normalViewPr>
  <p:slideViewPr>
    <p:cSldViewPr>
      <p:cViewPr varScale="1">
        <p:scale>
          <a:sx n="69" d="100"/>
          <a:sy n="69" d="100"/>
        </p:scale>
        <p:origin x="1596" y="60"/>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charts/_rels/chart1.xml.rels><?xml version="1.0" encoding="UTF-8" standalone="yes"?>
<Relationships xmlns="http://schemas.openxmlformats.org/package/2006/relationships"><Relationship Id="rId3" Type="http://schemas.openxmlformats.org/officeDocument/2006/relationships/package" Target="../embeddings/Planilha_do_Microsoft_Excel.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pt-B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sz="2800" dirty="0" err="1" smtClean="0">
                <a:solidFill>
                  <a:schemeClr val="bg1"/>
                </a:solidFill>
              </a:rPr>
              <a:t>Avaliação</a:t>
            </a:r>
            <a:r>
              <a:rPr lang="en-US" sz="2800" dirty="0" smtClean="0">
                <a:solidFill>
                  <a:schemeClr val="bg1"/>
                </a:solidFill>
              </a:rPr>
              <a:t> dos QATC’s</a:t>
            </a:r>
            <a:endParaRPr lang="en-US" sz="2800" dirty="0">
              <a:solidFill>
                <a:schemeClr val="bg1"/>
              </a:solidFill>
            </a:endParaRP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pt-BR"/>
        </a:p>
      </c:txPr>
    </c:title>
    <c:autoTitleDeleted val="0"/>
    <c:plotArea>
      <c:layout/>
      <c:pieChart>
        <c:varyColors val="1"/>
        <c:ser>
          <c:idx val="0"/>
          <c:order val="0"/>
          <c:tx>
            <c:strRef>
              <c:f>Planilha1!$B$1</c:f>
              <c:strCache>
                <c:ptCount val="1"/>
                <c:pt idx="0">
                  <c:v>Vendas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DF36-45EC-B612-2B971E0F154B}"/>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1-DD21-4D3D-8F54-F17611FCE3D9}"/>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4-DD21-4D3D-8F54-F17611FCE3D9}"/>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3-DD21-4D3D-8F54-F17611FCE3D9}"/>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2-DD21-4D3D-8F54-F17611FCE3D9}"/>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mn-lt"/>
                    <a:ea typeface="+mn-ea"/>
                    <a:cs typeface="+mn-cs"/>
                  </a:defRPr>
                </a:pPr>
                <a:endParaRPr lang="pt-BR"/>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Planilha1!$A$2:$A$6</c:f>
              <c:strCache>
                <c:ptCount val="5"/>
                <c:pt idx="0">
                  <c:v>EXCELÊNCIA - 3</c:v>
                </c:pt>
                <c:pt idx="1">
                  <c:v>SATISFATÓRIO - 7</c:v>
                </c:pt>
                <c:pt idx="2">
                  <c:v>EM DESENVOLVIMENTO - 10</c:v>
                </c:pt>
                <c:pt idx="3">
                  <c:v>INSATISFATÓRIO - 6</c:v>
                </c:pt>
                <c:pt idx="4">
                  <c:v>INEXISTENTE - 2</c:v>
                </c:pt>
              </c:strCache>
            </c:strRef>
          </c:cat>
          <c:val>
            <c:numRef>
              <c:f>Planilha1!$B$2:$B$6</c:f>
              <c:numCache>
                <c:formatCode>General</c:formatCode>
                <c:ptCount val="5"/>
                <c:pt idx="0">
                  <c:v>10.7</c:v>
                </c:pt>
                <c:pt idx="1">
                  <c:v>25</c:v>
                </c:pt>
                <c:pt idx="2">
                  <c:v>35.700000000000003</c:v>
                </c:pt>
                <c:pt idx="3">
                  <c:v>21.4</c:v>
                </c:pt>
                <c:pt idx="4">
                  <c:v>7.2</c:v>
                </c:pt>
              </c:numCache>
            </c:numRef>
          </c:val>
          <c:extLst>
            <c:ext xmlns:c16="http://schemas.microsoft.com/office/drawing/2014/chart" uri="{C3380CC4-5D6E-409C-BE32-E72D297353CC}">
              <c16:uniqueId val="{00000000-DD21-4D3D-8F54-F17611FCE3D9}"/>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r"/>
      <c:layout>
        <c:manualLayout>
          <c:xMode val="edge"/>
          <c:yMode val="edge"/>
          <c:x val="0.64020469947783576"/>
          <c:y val="0.33974872549557034"/>
          <c:w val="0.34921314298411288"/>
          <c:h val="0.41243413127782158"/>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bg1"/>
              </a:solidFill>
              <a:latin typeface="+mn-lt"/>
              <a:ea typeface="+mn-ea"/>
              <a:cs typeface="+mn-cs"/>
            </a:defRPr>
          </a:pPr>
          <a:endParaRPr lang="pt-BR"/>
        </a:p>
      </c:txPr>
    </c:legend>
    <c:plotVisOnly val="1"/>
    <c:dispBlanksAs val="gap"/>
    <c:showDLblsOverMax val="0"/>
  </c:chart>
  <c:spPr>
    <a:noFill/>
    <a:ln>
      <a:noFill/>
    </a:ln>
    <a:effectLst/>
  </c:spPr>
  <c:txPr>
    <a:bodyPr/>
    <a:lstStyle/>
    <a:p>
      <a:pPr>
        <a:defRPr/>
      </a:pPr>
      <a:endParaRPr lang="pt-B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917575" y="744538"/>
            <a:ext cx="4962525" cy="3722687"/>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4" name="Shape 4"/>
          <p:cNvSpPr txBox="1">
            <a:spLocks noGrp="1"/>
          </p:cNvSpPr>
          <p:nvPr>
            <p:ph type="body" idx="1"/>
          </p:nvPr>
        </p:nvSpPr>
        <p:spPr>
          <a:xfrm>
            <a:off x="906357" y="4715907"/>
            <a:ext cx="4984961" cy="4467701"/>
          </a:xfrm>
          <a:prstGeom prst="rect">
            <a:avLst/>
          </a:prstGeom>
          <a:noFill/>
          <a:ln>
            <a:noFill/>
          </a:ln>
        </p:spPr>
        <p:txBody>
          <a:bodyPr lIns="91425" tIns="91425" rIns="91425" bIns="91425" anchor="t" anchorCtr="0"/>
          <a:lstStyle>
            <a:lvl1pPr marL="0" marR="0" lvl="0" indent="0" algn="l" rtl="0">
              <a:spcBef>
                <a:spcPts val="0"/>
              </a:spcBef>
              <a:buFont typeface="Arial"/>
              <a:buNone/>
              <a:defRPr sz="1800" b="0" i="0" u="none" strike="noStrike" cap="none"/>
            </a:lvl1pPr>
            <a:lvl2pPr marL="457200" marR="0" lvl="1" indent="0" algn="l" rtl="0">
              <a:spcBef>
                <a:spcPts val="0"/>
              </a:spcBef>
              <a:buFont typeface="Arial"/>
              <a:buNone/>
              <a:defRPr sz="1800" b="0" i="0" u="none" strike="noStrike" cap="none"/>
            </a:lvl2pPr>
            <a:lvl3pPr marL="914400" marR="0" lvl="2" indent="0" algn="l" rtl="0">
              <a:spcBef>
                <a:spcPts val="0"/>
              </a:spcBef>
              <a:buFont typeface="Arial"/>
              <a:buNone/>
              <a:defRPr sz="1800" b="0" i="0" u="none" strike="noStrike" cap="none"/>
            </a:lvl3pPr>
            <a:lvl4pPr marL="1371600" marR="0" lvl="3" indent="0" algn="l" rtl="0">
              <a:spcBef>
                <a:spcPts val="0"/>
              </a:spcBef>
              <a:buFont typeface="Arial"/>
              <a:buNone/>
              <a:defRPr sz="1800" b="0" i="0" u="none" strike="noStrike" cap="none"/>
            </a:lvl4pPr>
            <a:lvl5pPr marL="1828800" marR="0" lvl="4" indent="0" algn="l" rtl="0">
              <a:spcBef>
                <a:spcPts val="0"/>
              </a:spcBef>
              <a:buFont typeface="Arial"/>
              <a:buNone/>
              <a:defRPr sz="1800" b="0" i="0" u="none" strike="noStrike" cap="none"/>
            </a:lvl5pPr>
            <a:lvl6pPr marL="2286000" marR="0" lvl="5" indent="0" algn="l" rtl="0">
              <a:spcBef>
                <a:spcPts val="0"/>
              </a:spcBef>
              <a:buFont typeface="Arial"/>
              <a:buNone/>
              <a:defRPr sz="1800" b="0" i="0" u="none" strike="noStrike" cap="none"/>
            </a:lvl6pPr>
            <a:lvl7pPr marL="2743200" marR="0" lvl="6" indent="0" algn="l" rtl="0">
              <a:spcBef>
                <a:spcPts val="0"/>
              </a:spcBef>
              <a:buFont typeface="Arial"/>
              <a:buNone/>
              <a:defRPr sz="1800" b="0" i="0" u="none" strike="noStrike" cap="none"/>
            </a:lvl7pPr>
            <a:lvl8pPr marL="3200400" marR="0" lvl="7" indent="0" algn="l" rtl="0">
              <a:spcBef>
                <a:spcPts val="0"/>
              </a:spcBef>
              <a:buFont typeface="Arial"/>
              <a:buNone/>
              <a:defRPr sz="1800" b="0" i="0" u="none" strike="noStrike" cap="none"/>
            </a:lvl8pPr>
            <a:lvl9pPr marL="3657600" marR="0" lvl="8" indent="0" algn="l" rtl="0">
              <a:spcBef>
                <a:spcPts val="0"/>
              </a:spcBef>
              <a:buFont typeface="Arial"/>
              <a:buNone/>
              <a:defRPr sz="1800" b="0" i="0" u="none" strike="noStrike" cap="none"/>
            </a:lvl9pPr>
          </a:lstStyle>
          <a:p>
            <a:endParaRPr/>
          </a:p>
        </p:txBody>
      </p:sp>
    </p:spTree>
    <p:extLst>
      <p:ext uri="{BB962C8B-B14F-4D97-AF65-F5344CB8AC3E}">
        <p14:creationId xmlns:p14="http://schemas.microsoft.com/office/powerpoint/2010/main" val="1360222508"/>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
        <p:cNvGrpSpPr/>
        <p:nvPr/>
      </p:nvGrpSpPr>
      <p:grpSpPr>
        <a:xfrm>
          <a:off x="0" y="0"/>
          <a:ext cx="0" cy="0"/>
          <a:chOff x="0" y="0"/>
          <a:chExt cx="0" cy="0"/>
        </a:xfrm>
      </p:grpSpPr>
      <p:sp>
        <p:nvSpPr>
          <p:cNvPr id="14" name="Shape 14"/>
          <p:cNvSpPr txBox="1">
            <a:spLocks noGrp="1"/>
          </p:cNvSpPr>
          <p:nvPr>
            <p:ph type="body" idx="1"/>
          </p:nvPr>
        </p:nvSpPr>
        <p:spPr>
          <a:xfrm>
            <a:off x="906357" y="4715907"/>
            <a:ext cx="4984961" cy="4467701"/>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800" b="0" i="0" u="none" strike="noStrike" cap="none"/>
          </a:p>
        </p:txBody>
      </p:sp>
      <p:sp>
        <p:nvSpPr>
          <p:cNvPr id="15" name="Shape 15"/>
          <p:cNvSpPr>
            <a:spLocks noGrp="1" noRot="1" noChangeAspect="1"/>
          </p:cNvSpPr>
          <p:nvPr>
            <p:ph type="sldImg" idx="2"/>
          </p:nvPr>
        </p:nvSpPr>
        <p:spPr>
          <a:xfrm>
            <a:off x="917575" y="744538"/>
            <a:ext cx="4962525" cy="3722687"/>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11703694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Shape 76"/>
          <p:cNvSpPr txBox="1">
            <a:spLocks noGrp="1"/>
          </p:cNvSpPr>
          <p:nvPr>
            <p:ph type="body" idx="1"/>
          </p:nvPr>
        </p:nvSpPr>
        <p:spPr>
          <a:xfrm>
            <a:off x="906357" y="4715907"/>
            <a:ext cx="4984962" cy="4467701"/>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800" b="0" i="0" u="none" strike="noStrike" cap="none"/>
          </a:p>
        </p:txBody>
      </p:sp>
      <p:sp>
        <p:nvSpPr>
          <p:cNvPr id="77" name="Shape 77"/>
          <p:cNvSpPr>
            <a:spLocks noGrp="1" noRot="1" noChangeAspect="1"/>
          </p:cNvSpPr>
          <p:nvPr>
            <p:ph type="sldImg" idx="2"/>
          </p:nvPr>
        </p:nvSpPr>
        <p:spPr>
          <a:xfrm>
            <a:off x="917575" y="744538"/>
            <a:ext cx="4962525" cy="3722687"/>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33430963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Shape 76"/>
          <p:cNvSpPr txBox="1">
            <a:spLocks noGrp="1"/>
          </p:cNvSpPr>
          <p:nvPr>
            <p:ph type="body" idx="1"/>
          </p:nvPr>
        </p:nvSpPr>
        <p:spPr>
          <a:xfrm>
            <a:off x="906357" y="4715907"/>
            <a:ext cx="4984962" cy="4467701"/>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800" b="0" i="0" u="none" strike="noStrike" cap="none"/>
          </a:p>
        </p:txBody>
      </p:sp>
      <p:sp>
        <p:nvSpPr>
          <p:cNvPr id="77" name="Shape 77"/>
          <p:cNvSpPr>
            <a:spLocks noGrp="1" noRot="1" noChangeAspect="1"/>
          </p:cNvSpPr>
          <p:nvPr>
            <p:ph type="sldImg" idx="2"/>
          </p:nvPr>
        </p:nvSpPr>
        <p:spPr>
          <a:xfrm>
            <a:off x="917575" y="744538"/>
            <a:ext cx="4962525" cy="3722687"/>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24052622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Shape 76"/>
          <p:cNvSpPr txBox="1">
            <a:spLocks noGrp="1"/>
          </p:cNvSpPr>
          <p:nvPr>
            <p:ph type="body" idx="1"/>
          </p:nvPr>
        </p:nvSpPr>
        <p:spPr>
          <a:xfrm>
            <a:off x="906357" y="4715907"/>
            <a:ext cx="4984962" cy="4467701"/>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800" b="0" i="0" u="none" strike="noStrike" cap="none"/>
          </a:p>
        </p:txBody>
      </p:sp>
      <p:sp>
        <p:nvSpPr>
          <p:cNvPr id="77" name="Shape 77"/>
          <p:cNvSpPr>
            <a:spLocks noGrp="1" noRot="1" noChangeAspect="1"/>
          </p:cNvSpPr>
          <p:nvPr>
            <p:ph type="sldImg" idx="2"/>
          </p:nvPr>
        </p:nvSpPr>
        <p:spPr>
          <a:xfrm>
            <a:off x="917575" y="744538"/>
            <a:ext cx="4962525" cy="3722687"/>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28572194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Shape 76"/>
          <p:cNvSpPr txBox="1">
            <a:spLocks noGrp="1"/>
          </p:cNvSpPr>
          <p:nvPr>
            <p:ph type="body" idx="1"/>
          </p:nvPr>
        </p:nvSpPr>
        <p:spPr>
          <a:xfrm>
            <a:off x="906357" y="4715907"/>
            <a:ext cx="4984962" cy="4467701"/>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800" b="0" i="0" u="none" strike="noStrike" cap="none"/>
          </a:p>
        </p:txBody>
      </p:sp>
      <p:sp>
        <p:nvSpPr>
          <p:cNvPr id="77" name="Shape 77"/>
          <p:cNvSpPr>
            <a:spLocks noGrp="1" noRot="1" noChangeAspect="1"/>
          </p:cNvSpPr>
          <p:nvPr>
            <p:ph type="sldImg" idx="2"/>
          </p:nvPr>
        </p:nvSpPr>
        <p:spPr>
          <a:xfrm>
            <a:off x="917575" y="744538"/>
            <a:ext cx="4962525" cy="3722687"/>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29009661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Shape 76"/>
          <p:cNvSpPr txBox="1">
            <a:spLocks noGrp="1"/>
          </p:cNvSpPr>
          <p:nvPr>
            <p:ph type="body" idx="1"/>
          </p:nvPr>
        </p:nvSpPr>
        <p:spPr>
          <a:xfrm>
            <a:off x="906357" y="4715907"/>
            <a:ext cx="4984962" cy="4467701"/>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800" b="0" i="0" u="none" strike="noStrike" cap="none"/>
          </a:p>
        </p:txBody>
      </p:sp>
      <p:sp>
        <p:nvSpPr>
          <p:cNvPr id="77" name="Shape 77"/>
          <p:cNvSpPr>
            <a:spLocks noGrp="1" noRot="1" noChangeAspect="1"/>
          </p:cNvSpPr>
          <p:nvPr>
            <p:ph type="sldImg" idx="2"/>
          </p:nvPr>
        </p:nvSpPr>
        <p:spPr>
          <a:xfrm>
            <a:off x="917575" y="744538"/>
            <a:ext cx="4962525" cy="3722687"/>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2317942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Shape 76"/>
          <p:cNvSpPr txBox="1">
            <a:spLocks noGrp="1"/>
          </p:cNvSpPr>
          <p:nvPr>
            <p:ph type="body" idx="1"/>
          </p:nvPr>
        </p:nvSpPr>
        <p:spPr>
          <a:xfrm>
            <a:off x="906357" y="4715907"/>
            <a:ext cx="4984962" cy="4467701"/>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800" b="0" i="0" u="none" strike="noStrike" cap="none"/>
          </a:p>
        </p:txBody>
      </p:sp>
      <p:sp>
        <p:nvSpPr>
          <p:cNvPr id="77" name="Shape 77"/>
          <p:cNvSpPr>
            <a:spLocks noGrp="1" noRot="1" noChangeAspect="1"/>
          </p:cNvSpPr>
          <p:nvPr>
            <p:ph type="sldImg" idx="2"/>
          </p:nvPr>
        </p:nvSpPr>
        <p:spPr>
          <a:xfrm>
            <a:off x="917575" y="744538"/>
            <a:ext cx="4962525" cy="3722687"/>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40597053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Shape 76"/>
          <p:cNvSpPr txBox="1">
            <a:spLocks noGrp="1"/>
          </p:cNvSpPr>
          <p:nvPr>
            <p:ph type="body" idx="1"/>
          </p:nvPr>
        </p:nvSpPr>
        <p:spPr>
          <a:xfrm>
            <a:off x="906357" y="4715907"/>
            <a:ext cx="4984962" cy="4467701"/>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r>
              <a:rPr lang="pt-BR" sz="1800" b="0" i="0" u="none" strike="noStrike" cap="none" dirty="0" smtClean="0"/>
              <a:t>EXCELÊNCIA</a:t>
            </a:r>
            <a:r>
              <a:rPr lang="pt-BR" sz="1800" b="0" i="0" u="none" strike="noStrike" cap="none" baseline="0" dirty="0" smtClean="0"/>
              <a:t> + SATISFATÓRIO +  EM DESENVOLVIMENTO =  71,4 %</a:t>
            </a:r>
            <a:endParaRPr sz="1800" b="0" i="0" u="none" strike="noStrike" cap="none" dirty="0"/>
          </a:p>
        </p:txBody>
      </p:sp>
      <p:sp>
        <p:nvSpPr>
          <p:cNvPr id="77" name="Shape 77"/>
          <p:cNvSpPr>
            <a:spLocks noGrp="1" noRot="1" noChangeAspect="1"/>
          </p:cNvSpPr>
          <p:nvPr>
            <p:ph type="sldImg" idx="2"/>
          </p:nvPr>
        </p:nvSpPr>
        <p:spPr>
          <a:xfrm>
            <a:off x="917575" y="744538"/>
            <a:ext cx="4962525" cy="3722687"/>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159298101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Shape 76"/>
          <p:cNvSpPr txBox="1">
            <a:spLocks noGrp="1"/>
          </p:cNvSpPr>
          <p:nvPr>
            <p:ph type="body" idx="1"/>
          </p:nvPr>
        </p:nvSpPr>
        <p:spPr>
          <a:xfrm>
            <a:off x="906357" y="4715907"/>
            <a:ext cx="4984962" cy="4467701"/>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800" b="0" i="0" u="none" strike="noStrike" cap="none"/>
          </a:p>
        </p:txBody>
      </p:sp>
      <p:sp>
        <p:nvSpPr>
          <p:cNvPr id="77" name="Shape 77"/>
          <p:cNvSpPr>
            <a:spLocks noGrp="1" noRot="1" noChangeAspect="1"/>
          </p:cNvSpPr>
          <p:nvPr>
            <p:ph type="sldImg" idx="2"/>
          </p:nvPr>
        </p:nvSpPr>
        <p:spPr>
          <a:xfrm>
            <a:off x="917575" y="744538"/>
            <a:ext cx="4962525" cy="3722687"/>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287758417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Shape 76"/>
          <p:cNvSpPr txBox="1">
            <a:spLocks noGrp="1"/>
          </p:cNvSpPr>
          <p:nvPr>
            <p:ph type="body" idx="1"/>
          </p:nvPr>
        </p:nvSpPr>
        <p:spPr>
          <a:xfrm>
            <a:off x="906357" y="4715907"/>
            <a:ext cx="4984962" cy="4467701"/>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800" b="0" i="0" u="none" strike="noStrike" cap="none"/>
          </a:p>
        </p:txBody>
      </p:sp>
      <p:sp>
        <p:nvSpPr>
          <p:cNvPr id="77" name="Shape 77"/>
          <p:cNvSpPr>
            <a:spLocks noGrp="1" noRot="1" noChangeAspect="1"/>
          </p:cNvSpPr>
          <p:nvPr>
            <p:ph type="sldImg" idx="2"/>
          </p:nvPr>
        </p:nvSpPr>
        <p:spPr>
          <a:xfrm>
            <a:off x="917575" y="744538"/>
            <a:ext cx="4962525" cy="3722687"/>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24142507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Shape 76"/>
          <p:cNvSpPr txBox="1">
            <a:spLocks noGrp="1"/>
          </p:cNvSpPr>
          <p:nvPr>
            <p:ph type="body" idx="1"/>
          </p:nvPr>
        </p:nvSpPr>
        <p:spPr>
          <a:xfrm>
            <a:off x="906357" y="4715907"/>
            <a:ext cx="4984962" cy="4467701"/>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800" b="0" i="0" u="none" strike="noStrike" cap="none"/>
          </a:p>
        </p:txBody>
      </p:sp>
      <p:sp>
        <p:nvSpPr>
          <p:cNvPr id="77" name="Shape 77"/>
          <p:cNvSpPr>
            <a:spLocks noGrp="1" noRot="1" noChangeAspect="1"/>
          </p:cNvSpPr>
          <p:nvPr>
            <p:ph type="sldImg" idx="2"/>
          </p:nvPr>
        </p:nvSpPr>
        <p:spPr>
          <a:xfrm>
            <a:off x="917575" y="744538"/>
            <a:ext cx="4962525" cy="3722687"/>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42615257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
        <p:cNvGrpSpPr/>
        <p:nvPr/>
      </p:nvGrpSpPr>
      <p:grpSpPr>
        <a:xfrm>
          <a:off x="0" y="0"/>
          <a:ext cx="0" cy="0"/>
          <a:chOff x="0" y="0"/>
          <a:chExt cx="0" cy="0"/>
        </a:xfrm>
      </p:grpSpPr>
      <p:sp>
        <p:nvSpPr>
          <p:cNvPr id="22" name="Shape 22"/>
          <p:cNvSpPr txBox="1">
            <a:spLocks noGrp="1"/>
          </p:cNvSpPr>
          <p:nvPr>
            <p:ph type="body" idx="1"/>
          </p:nvPr>
        </p:nvSpPr>
        <p:spPr>
          <a:xfrm>
            <a:off x="906357" y="4715907"/>
            <a:ext cx="4984962" cy="4467701"/>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800" b="0" i="0" u="none" strike="noStrike" cap="none"/>
          </a:p>
        </p:txBody>
      </p:sp>
      <p:sp>
        <p:nvSpPr>
          <p:cNvPr id="23" name="Shape 23"/>
          <p:cNvSpPr>
            <a:spLocks noGrp="1" noRot="1" noChangeAspect="1"/>
          </p:cNvSpPr>
          <p:nvPr>
            <p:ph type="sldImg" idx="2"/>
          </p:nvPr>
        </p:nvSpPr>
        <p:spPr>
          <a:xfrm>
            <a:off x="917575" y="744538"/>
            <a:ext cx="4962525" cy="3722687"/>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99364774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Shape 76"/>
          <p:cNvSpPr txBox="1">
            <a:spLocks noGrp="1"/>
          </p:cNvSpPr>
          <p:nvPr>
            <p:ph type="body" idx="1"/>
          </p:nvPr>
        </p:nvSpPr>
        <p:spPr>
          <a:xfrm>
            <a:off x="906357" y="4715907"/>
            <a:ext cx="4984962" cy="4467701"/>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800" b="0" i="0" u="none" strike="noStrike" cap="none"/>
          </a:p>
        </p:txBody>
      </p:sp>
      <p:sp>
        <p:nvSpPr>
          <p:cNvPr id="77" name="Shape 77"/>
          <p:cNvSpPr>
            <a:spLocks noGrp="1" noRot="1" noChangeAspect="1"/>
          </p:cNvSpPr>
          <p:nvPr>
            <p:ph type="sldImg" idx="2"/>
          </p:nvPr>
        </p:nvSpPr>
        <p:spPr>
          <a:xfrm>
            <a:off x="917575" y="744538"/>
            <a:ext cx="4962525" cy="3722687"/>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319628805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Shape 76"/>
          <p:cNvSpPr txBox="1">
            <a:spLocks noGrp="1"/>
          </p:cNvSpPr>
          <p:nvPr>
            <p:ph type="body" idx="1"/>
          </p:nvPr>
        </p:nvSpPr>
        <p:spPr>
          <a:xfrm>
            <a:off x="906357" y="4715907"/>
            <a:ext cx="4984962" cy="4467701"/>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800" b="0" i="0" u="none" strike="noStrike" cap="none"/>
          </a:p>
        </p:txBody>
      </p:sp>
      <p:sp>
        <p:nvSpPr>
          <p:cNvPr id="77" name="Shape 77"/>
          <p:cNvSpPr>
            <a:spLocks noGrp="1" noRot="1" noChangeAspect="1"/>
          </p:cNvSpPr>
          <p:nvPr>
            <p:ph type="sldImg" idx="2"/>
          </p:nvPr>
        </p:nvSpPr>
        <p:spPr>
          <a:xfrm>
            <a:off x="917575" y="744538"/>
            <a:ext cx="4962525" cy="3722687"/>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416766853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Shape 76"/>
          <p:cNvSpPr txBox="1">
            <a:spLocks noGrp="1"/>
          </p:cNvSpPr>
          <p:nvPr>
            <p:ph type="body" idx="1"/>
          </p:nvPr>
        </p:nvSpPr>
        <p:spPr>
          <a:xfrm>
            <a:off x="906357" y="4715907"/>
            <a:ext cx="4984962" cy="4467701"/>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800" b="0" i="0" u="none" strike="noStrike" cap="none"/>
          </a:p>
        </p:txBody>
      </p:sp>
      <p:sp>
        <p:nvSpPr>
          <p:cNvPr id="77" name="Shape 77"/>
          <p:cNvSpPr>
            <a:spLocks noGrp="1" noRot="1" noChangeAspect="1"/>
          </p:cNvSpPr>
          <p:nvPr>
            <p:ph type="sldImg" idx="2"/>
          </p:nvPr>
        </p:nvSpPr>
        <p:spPr>
          <a:xfrm>
            <a:off x="917575" y="744538"/>
            <a:ext cx="4962525" cy="3722687"/>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131239984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Shape 76"/>
          <p:cNvSpPr txBox="1">
            <a:spLocks noGrp="1"/>
          </p:cNvSpPr>
          <p:nvPr>
            <p:ph type="body" idx="1"/>
          </p:nvPr>
        </p:nvSpPr>
        <p:spPr>
          <a:xfrm>
            <a:off x="906357" y="4715907"/>
            <a:ext cx="4984962" cy="4467701"/>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800" b="0" i="0" u="none" strike="noStrike" cap="none"/>
          </a:p>
        </p:txBody>
      </p:sp>
      <p:sp>
        <p:nvSpPr>
          <p:cNvPr id="77" name="Shape 77"/>
          <p:cNvSpPr>
            <a:spLocks noGrp="1" noRot="1" noChangeAspect="1"/>
          </p:cNvSpPr>
          <p:nvPr>
            <p:ph type="sldImg" idx="2"/>
          </p:nvPr>
        </p:nvSpPr>
        <p:spPr>
          <a:xfrm>
            <a:off x="917575" y="744538"/>
            <a:ext cx="4962525" cy="3722687"/>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301112072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Shape 76"/>
          <p:cNvSpPr txBox="1">
            <a:spLocks noGrp="1"/>
          </p:cNvSpPr>
          <p:nvPr>
            <p:ph type="body" idx="1"/>
          </p:nvPr>
        </p:nvSpPr>
        <p:spPr>
          <a:xfrm>
            <a:off x="906357" y="4715907"/>
            <a:ext cx="4984962" cy="4467701"/>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800" b="0" i="0" u="none" strike="noStrike" cap="none"/>
          </a:p>
        </p:txBody>
      </p:sp>
      <p:sp>
        <p:nvSpPr>
          <p:cNvPr id="77" name="Shape 77"/>
          <p:cNvSpPr>
            <a:spLocks noGrp="1" noRot="1" noChangeAspect="1"/>
          </p:cNvSpPr>
          <p:nvPr>
            <p:ph type="sldImg" idx="2"/>
          </p:nvPr>
        </p:nvSpPr>
        <p:spPr>
          <a:xfrm>
            <a:off x="917575" y="744538"/>
            <a:ext cx="4962525" cy="3722687"/>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217261222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Shape 76"/>
          <p:cNvSpPr txBox="1">
            <a:spLocks noGrp="1"/>
          </p:cNvSpPr>
          <p:nvPr>
            <p:ph type="body" idx="1"/>
          </p:nvPr>
        </p:nvSpPr>
        <p:spPr>
          <a:xfrm>
            <a:off x="906357" y="4715907"/>
            <a:ext cx="4984962" cy="4467701"/>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800" b="0" i="0" u="none" strike="noStrike" cap="none"/>
          </a:p>
        </p:txBody>
      </p:sp>
      <p:sp>
        <p:nvSpPr>
          <p:cNvPr id="77" name="Shape 77"/>
          <p:cNvSpPr>
            <a:spLocks noGrp="1" noRot="1" noChangeAspect="1"/>
          </p:cNvSpPr>
          <p:nvPr>
            <p:ph type="sldImg" idx="2"/>
          </p:nvPr>
        </p:nvSpPr>
        <p:spPr>
          <a:xfrm>
            <a:off x="917575" y="744538"/>
            <a:ext cx="4962525" cy="3722687"/>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267023082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Shape 76"/>
          <p:cNvSpPr txBox="1">
            <a:spLocks noGrp="1"/>
          </p:cNvSpPr>
          <p:nvPr>
            <p:ph type="body" idx="1"/>
          </p:nvPr>
        </p:nvSpPr>
        <p:spPr>
          <a:xfrm>
            <a:off x="906357" y="4715907"/>
            <a:ext cx="4984962" cy="4467701"/>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800" b="0" i="0" u="none" strike="noStrike" cap="none"/>
          </a:p>
        </p:txBody>
      </p:sp>
      <p:sp>
        <p:nvSpPr>
          <p:cNvPr id="77" name="Shape 77"/>
          <p:cNvSpPr>
            <a:spLocks noGrp="1" noRot="1" noChangeAspect="1"/>
          </p:cNvSpPr>
          <p:nvPr>
            <p:ph type="sldImg" idx="2"/>
          </p:nvPr>
        </p:nvSpPr>
        <p:spPr>
          <a:xfrm>
            <a:off x="917575" y="744538"/>
            <a:ext cx="4962525" cy="3722687"/>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357471442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Shape 76"/>
          <p:cNvSpPr txBox="1">
            <a:spLocks noGrp="1"/>
          </p:cNvSpPr>
          <p:nvPr>
            <p:ph type="body" idx="1"/>
          </p:nvPr>
        </p:nvSpPr>
        <p:spPr>
          <a:xfrm>
            <a:off x="906357" y="4715907"/>
            <a:ext cx="4984962" cy="4467701"/>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800" b="0" i="0" u="none" strike="noStrike" cap="none"/>
          </a:p>
        </p:txBody>
      </p:sp>
      <p:sp>
        <p:nvSpPr>
          <p:cNvPr id="77" name="Shape 77"/>
          <p:cNvSpPr>
            <a:spLocks noGrp="1" noRot="1" noChangeAspect="1"/>
          </p:cNvSpPr>
          <p:nvPr>
            <p:ph type="sldImg" idx="2"/>
          </p:nvPr>
        </p:nvSpPr>
        <p:spPr>
          <a:xfrm>
            <a:off x="917575" y="744538"/>
            <a:ext cx="4962525" cy="3722687"/>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274260251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Shape 76"/>
          <p:cNvSpPr txBox="1">
            <a:spLocks noGrp="1"/>
          </p:cNvSpPr>
          <p:nvPr>
            <p:ph type="body" idx="1"/>
          </p:nvPr>
        </p:nvSpPr>
        <p:spPr>
          <a:xfrm>
            <a:off x="906357" y="4715907"/>
            <a:ext cx="4984962" cy="4467701"/>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800" b="0" i="0" u="none" strike="noStrike" cap="none"/>
          </a:p>
        </p:txBody>
      </p:sp>
      <p:sp>
        <p:nvSpPr>
          <p:cNvPr id="77" name="Shape 77"/>
          <p:cNvSpPr>
            <a:spLocks noGrp="1" noRot="1" noChangeAspect="1"/>
          </p:cNvSpPr>
          <p:nvPr>
            <p:ph type="sldImg" idx="2"/>
          </p:nvPr>
        </p:nvSpPr>
        <p:spPr>
          <a:xfrm>
            <a:off x="917575" y="744538"/>
            <a:ext cx="4962525" cy="3722687"/>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295426303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Shape 76"/>
          <p:cNvSpPr txBox="1">
            <a:spLocks noGrp="1"/>
          </p:cNvSpPr>
          <p:nvPr>
            <p:ph type="body" idx="1"/>
          </p:nvPr>
        </p:nvSpPr>
        <p:spPr>
          <a:xfrm>
            <a:off x="906357" y="4715907"/>
            <a:ext cx="4984962" cy="4467701"/>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800" b="0" i="0" u="none" strike="noStrike" cap="none"/>
          </a:p>
        </p:txBody>
      </p:sp>
      <p:sp>
        <p:nvSpPr>
          <p:cNvPr id="77" name="Shape 77"/>
          <p:cNvSpPr>
            <a:spLocks noGrp="1" noRot="1" noChangeAspect="1"/>
          </p:cNvSpPr>
          <p:nvPr>
            <p:ph type="sldImg" idx="2"/>
          </p:nvPr>
        </p:nvSpPr>
        <p:spPr>
          <a:xfrm>
            <a:off x="917575" y="744538"/>
            <a:ext cx="4962525" cy="3722687"/>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37502827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
        <p:cNvGrpSpPr/>
        <p:nvPr/>
      </p:nvGrpSpPr>
      <p:grpSpPr>
        <a:xfrm>
          <a:off x="0" y="0"/>
          <a:ext cx="0" cy="0"/>
          <a:chOff x="0" y="0"/>
          <a:chExt cx="0" cy="0"/>
        </a:xfrm>
      </p:grpSpPr>
      <p:sp>
        <p:nvSpPr>
          <p:cNvPr id="34" name="Shape 34"/>
          <p:cNvSpPr txBox="1">
            <a:spLocks noGrp="1"/>
          </p:cNvSpPr>
          <p:nvPr>
            <p:ph type="body" idx="1"/>
          </p:nvPr>
        </p:nvSpPr>
        <p:spPr>
          <a:xfrm>
            <a:off x="906357" y="4715907"/>
            <a:ext cx="4984962" cy="4467701"/>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800" b="0" i="0" u="none" strike="noStrike" cap="none"/>
          </a:p>
        </p:txBody>
      </p:sp>
      <p:sp>
        <p:nvSpPr>
          <p:cNvPr id="35" name="Shape 35"/>
          <p:cNvSpPr>
            <a:spLocks noGrp="1" noRot="1" noChangeAspect="1"/>
          </p:cNvSpPr>
          <p:nvPr>
            <p:ph type="sldImg" idx="2"/>
          </p:nvPr>
        </p:nvSpPr>
        <p:spPr>
          <a:xfrm>
            <a:off x="917575" y="744538"/>
            <a:ext cx="4962525" cy="3722687"/>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203685243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Shape 76"/>
          <p:cNvSpPr txBox="1">
            <a:spLocks noGrp="1"/>
          </p:cNvSpPr>
          <p:nvPr>
            <p:ph type="body" idx="1"/>
          </p:nvPr>
        </p:nvSpPr>
        <p:spPr>
          <a:xfrm>
            <a:off x="906357" y="4715907"/>
            <a:ext cx="4984962" cy="4467701"/>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800" b="0" i="0" u="none" strike="noStrike" cap="none"/>
          </a:p>
        </p:txBody>
      </p:sp>
      <p:sp>
        <p:nvSpPr>
          <p:cNvPr id="77" name="Shape 77"/>
          <p:cNvSpPr>
            <a:spLocks noGrp="1" noRot="1" noChangeAspect="1"/>
          </p:cNvSpPr>
          <p:nvPr>
            <p:ph type="sldImg" idx="2"/>
          </p:nvPr>
        </p:nvSpPr>
        <p:spPr>
          <a:xfrm>
            <a:off x="917575" y="744538"/>
            <a:ext cx="4962525" cy="3722687"/>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82203002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Shape 76"/>
          <p:cNvSpPr txBox="1">
            <a:spLocks noGrp="1"/>
          </p:cNvSpPr>
          <p:nvPr>
            <p:ph type="body" idx="1"/>
          </p:nvPr>
        </p:nvSpPr>
        <p:spPr>
          <a:xfrm>
            <a:off x="906357" y="4715907"/>
            <a:ext cx="4984962" cy="4467701"/>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800" b="0" i="0" u="none" strike="noStrike" cap="none"/>
          </a:p>
        </p:txBody>
      </p:sp>
      <p:sp>
        <p:nvSpPr>
          <p:cNvPr id="77" name="Shape 77"/>
          <p:cNvSpPr>
            <a:spLocks noGrp="1" noRot="1" noChangeAspect="1"/>
          </p:cNvSpPr>
          <p:nvPr>
            <p:ph type="sldImg" idx="2"/>
          </p:nvPr>
        </p:nvSpPr>
        <p:spPr>
          <a:xfrm>
            <a:off x="917575" y="744538"/>
            <a:ext cx="4962525" cy="3722687"/>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401690836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Shape 76"/>
          <p:cNvSpPr txBox="1">
            <a:spLocks noGrp="1"/>
          </p:cNvSpPr>
          <p:nvPr>
            <p:ph type="body" idx="1"/>
          </p:nvPr>
        </p:nvSpPr>
        <p:spPr>
          <a:xfrm>
            <a:off x="906357" y="4715907"/>
            <a:ext cx="4984962" cy="4467701"/>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800" b="0" i="0" u="none" strike="noStrike" cap="none"/>
          </a:p>
        </p:txBody>
      </p:sp>
      <p:sp>
        <p:nvSpPr>
          <p:cNvPr id="77" name="Shape 77"/>
          <p:cNvSpPr>
            <a:spLocks noGrp="1" noRot="1" noChangeAspect="1"/>
          </p:cNvSpPr>
          <p:nvPr>
            <p:ph type="sldImg" idx="2"/>
          </p:nvPr>
        </p:nvSpPr>
        <p:spPr>
          <a:xfrm>
            <a:off x="917575" y="744538"/>
            <a:ext cx="4962525" cy="3722687"/>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423571942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Shape 76"/>
          <p:cNvSpPr txBox="1">
            <a:spLocks noGrp="1"/>
          </p:cNvSpPr>
          <p:nvPr>
            <p:ph type="body" idx="1"/>
          </p:nvPr>
        </p:nvSpPr>
        <p:spPr>
          <a:xfrm>
            <a:off x="906357" y="4715907"/>
            <a:ext cx="4984962" cy="4467701"/>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800" b="0" i="0" u="none" strike="noStrike" cap="none"/>
          </a:p>
        </p:txBody>
      </p:sp>
      <p:sp>
        <p:nvSpPr>
          <p:cNvPr id="77" name="Shape 77"/>
          <p:cNvSpPr>
            <a:spLocks noGrp="1" noRot="1" noChangeAspect="1"/>
          </p:cNvSpPr>
          <p:nvPr>
            <p:ph type="sldImg" idx="2"/>
          </p:nvPr>
        </p:nvSpPr>
        <p:spPr>
          <a:xfrm>
            <a:off x="917575" y="744538"/>
            <a:ext cx="4962525" cy="3722687"/>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375963250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Shape 76"/>
          <p:cNvSpPr txBox="1">
            <a:spLocks noGrp="1"/>
          </p:cNvSpPr>
          <p:nvPr>
            <p:ph type="body" idx="1"/>
          </p:nvPr>
        </p:nvSpPr>
        <p:spPr>
          <a:xfrm>
            <a:off x="906357" y="4715907"/>
            <a:ext cx="4984962" cy="4467701"/>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800" b="0" i="0" u="none" strike="noStrike" cap="none"/>
          </a:p>
        </p:txBody>
      </p:sp>
      <p:sp>
        <p:nvSpPr>
          <p:cNvPr id="77" name="Shape 77"/>
          <p:cNvSpPr>
            <a:spLocks noGrp="1" noRot="1" noChangeAspect="1"/>
          </p:cNvSpPr>
          <p:nvPr>
            <p:ph type="sldImg" idx="2"/>
          </p:nvPr>
        </p:nvSpPr>
        <p:spPr>
          <a:xfrm>
            <a:off x="917575" y="744538"/>
            <a:ext cx="4962525" cy="3722687"/>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22023551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Shape 76"/>
          <p:cNvSpPr txBox="1">
            <a:spLocks noGrp="1"/>
          </p:cNvSpPr>
          <p:nvPr>
            <p:ph type="body" idx="1"/>
          </p:nvPr>
        </p:nvSpPr>
        <p:spPr>
          <a:xfrm>
            <a:off x="906357" y="4715907"/>
            <a:ext cx="4984962" cy="4467701"/>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800" b="0" i="0" u="none" strike="noStrike" cap="none"/>
          </a:p>
        </p:txBody>
      </p:sp>
      <p:sp>
        <p:nvSpPr>
          <p:cNvPr id="77" name="Shape 77"/>
          <p:cNvSpPr>
            <a:spLocks noGrp="1" noRot="1" noChangeAspect="1"/>
          </p:cNvSpPr>
          <p:nvPr>
            <p:ph type="sldImg" idx="2"/>
          </p:nvPr>
        </p:nvSpPr>
        <p:spPr>
          <a:xfrm>
            <a:off x="917575" y="744538"/>
            <a:ext cx="4962525" cy="3722687"/>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414957368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Shape 76"/>
          <p:cNvSpPr txBox="1">
            <a:spLocks noGrp="1"/>
          </p:cNvSpPr>
          <p:nvPr>
            <p:ph type="body" idx="1"/>
          </p:nvPr>
        </p:nvSpPr>
        <p:spPr>
          <a:xfrm>
            <a:off x="906357" y="4715907"/>
            <a:ext cx="4984962" cy="4467701"/>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800" b="0" i="0" u="none" strike="noStrike" cap="none"/>
          </a:p>
        </p:txBody>
      </p:sp>
      <p:sp>
        <p:nvSpPr>
          <p:cNvPr id="77" name="Shape 77"/>
          <p:cNvSpPr>
            <a:spLocks noGrp="1" noRot="1" noChangeAspect="1"/>
          </p:cNvSpPr>
          <p:nvPr>
            <p:ph type="sldImg" idx="2"/>
          </p:nvPr>
        </p:nvSpPr>
        <p:spPr>
          <a:xfrm>
            <a:off x="917575" y="744538"/>
            <a:ext cx="4962525" cy="3722687"/>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151346295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Shape 76"/>
          <p:cNvSpPr txBox="1">
            <a:spLocks noGrp="1"/>
          </p:cNvSpPr>
          <p:nvPr>
            <p:ph type="body" idx="1"/>
          </p:nvPr>
        </p:nvSpPr>
        <p:spPr>
          <a:xfrm>
            <a:off x="906357" y="4715907"/>
            <a:ext cx="4984962" cy="4467701"/>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800" b="0" i="0" u="none" strike="noStrike" cap="none"/>
          </a:p>
        </p:txBody>
      </p:sp>
      <p:sp>
        <p:nvSpPr>
          <p:cNvPr id="77" name="Shape 77"/>
          <p:cNvSpPr>
            <a:spLocks noGrp="1" noRot="1" noChangeAspect="1"/>
          </p:cNvSpPr>
          <p:nvPr>
            <p:ph type="sldImg" idx="2"/>
          </p:nvPr>
        </p:nvSpPr>
        <p:spPr>
          <a:xfrm>
            <a:off x="917575" y="744538"/>
            <a:ext cx="4962525" cy="3722687"/>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77456095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Shape 76"/>
          <p:cNvSpPr txBox="1">
            <a:spLocks noGrp="1"/>
          </p:cNvSpPr>
          <p:nvPr>
            <p:ph type="body" idx="1"/>
          </p:nvPr>
        </p:nvSpPr>
        <p:spPr>
          <a:xfrm>
            <a:off x="906357" y="4715907"/>
            <a:ext cx="4984962" cy="4467701"/>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800" b="0" i="0" u="none" strike="noStrike" cap="none"/>
          </a:p>
        </p:txBody>
      </p:sp>
      <p:sp>
        <p:nvSpPr>
          <p:cNvPr id="77" name="Shape 77"/>
          <p:cNvSpPr>
            <a:spLocks noGrp="1" noRot="1" noChangeAspect="1"/>
          </p:cNvSpPr>
          <p:nvPr>
            <p:ph type="sldImg" idx="2"/>
          </p:nvPr>
        </p:nvSpPr>
        <p:spPr>
          <a:xfrm>
            <a:off x="917575" y="744538"/>
            <a:ext cx="4962525" cy="3722687"/>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40433488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
        <p:cNvGrpSpPr/>
        <p:nvPr/>
      </p:nvGrpSpPr>
      <p:grpSpPr>
        <a:xfrm>
          <a:off x="0" y="0"/>
          <a:ext cx="0" cy="0"/>
          <a:chOff x="0" y="0"/>
          <a:chExt cx="0" cy="0"/>
        </a:xfrm>
      </p:grpSpPr>
      <p:sp>
        <p:nvSpPr>
          <p:cNvPr id="48" name="Shape 48"/>
          <p:cNvSpPr txBox="1">
            <a:spLocks noGrp="1"/>
          </p:cNvSpPr>
          <p:nvPr>
            <p:ph type="body" idx="1"/>
          </p:nvPr>
        </p:nvSpPr>
        <p:spPr>
          <a:xfrm>
            <a:off x="906357" y="4715907"/>
            <a:ext cx="4984962" cy="4467701"/>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800" b="0" i="0" u="none" strike="noStrike" cap="none" dirty="0"/>
          </a:p>
        </p:txBody>
      </p:sp>
      <p:sp>
        <p:nvSpPr>
          <p:cNvPr id="49" name="Shape 49"/>
          <p:cNvSpPr>
            <a:spLocks noGrp="1" noRot="1" noChangeAspect="1"/>
          </p:cNvSpPr>
          <p:nvPr>
            <p:ph type="sldImg" idx="2"/>
          </p:nvPr>
        </p:nvSpPr>
        <p:spPr>
          <a:xfrm>
            <a:off x="917575" y="744538"/>
            <a:ext cx="4962525" cy="3722687"/>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34142584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Shape 76"/>
          <p:cNvSpPr txBox="1">
            <a:spLocks noGrp="1"/>
          </p:cNvSpPr>
          <p:nvPr>
            <p:ph type="body" idx="1"/>
          </p:nvPr>
        </p:nvSpPr>
        <p:spPr>
          <a:xfrm>
            <a:off x="906357" y="4715907"/>
            <a:ext cx="4984962" cy="4467701"/>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800" b="0" i="0" u="none" strike="noStrike" cap="none"/>
          </a:p>
        </p:txBody>
      </p:sp>
      <p:sp>
        <p:nvSpPr>
          <p:cNvPr id="77" name="Shape 77"/>
          <p:cNvSpPr>
            <a:spLocks noGrp="1" noRot="1" noChangeAspect="1"/>
          </p:cNvSpPr>
          <p:nvPr>
            <p:ph type="sldImg" idx="2"/>
          </p:nvPr>
        </p:nvSpPr>
        <p:spPr>
          <a:xfrm>
            <a:off x="917575" y="744538"/>
            <a:ext cx="4962525" cy="3722687"/>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38911642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Shape 69"/>
          <p:cNvSpPr txBox="1">
            <a:spLocks noGrp="1"/>
          </p:cNvSpPr>
          <p:nvPr>
            <p:ph type="body" idx="1"/>
          </p:nvPr>
        </p:nvSpPr>
        <p:spPr>
          <a:xfrm>
            <a:off x="906357" y="4715907"/>
            <a:ext cx="4984962" cy="4467701"/>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800" b="0" i="0" u="none" strike="noStrike" cap="none"/>
          </a:p>
        </p:txBody>
      </p:sp>
      <p:sp>
        <p:nvSpPr>
          <p:cNvPr id="70" name="Shape 70"/>
          <p:cNvSpPr>
            <a:spLocks noGrp="1" noRot="1" noChangeAspect="1"/>
          </p:cNvSpPr>
          <p:nvPr>
            <p:ph type="sldImg" idx="2"/>
          </p:nvPr>
        </p:nvSpPr>
        <p:spPr>
          <a:xfrm>
            <a:off x="917575" y="744538"/>
            <a:ext cx="4962525" cy="3722687"/>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4797162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Shape 76"/>
          <p:cNvSpPr txBox="1">
            <a:spLocks noGrp="1"/>
          </p:cNvSpPr>
          <p:nvPr>
            <p:ph type="body" idx="1"/>
          </p:nvPr>
        </p:nvSpPr>
        <p:spPr>
          <a:xfrm>
            <a:off x="906357" y="4715907"/>
            <a:ext cx="4984962" cy="4467701"/>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800" b="0" i="0" u="none" strike="noStrike" cap="none"/>
          </a:p>
        </p:txBody>
      </p:sp>
      <p:sp>
        <p:nvSpPr>
          <p:cNvPr id="77" name="Shape 77"/>
          <p:cNvSpPr>
            <a:spLocks noGrp="1" noRot="1" noChangeAspect="1"/>
          </p:cNvSpPr>
          <p:nvPr>
            <p:ph type="sldImg" idx="2"/>
          </p:nvPr>
        </p:nvSpPr>
        <p:spPr>
          <a:xfrm>
            <a:off x="917575" y="744538"/>
            <a:ext cx="4962525" cy="3722687"/>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28698630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Shape 76"/>
          <p:cNvSpPr txBox="1">
            <a:spLocks noGrp="1"/>
          </p:cNvSpPr>
          <p:nvPr>
            <p:ph type="body" idx="1"/>
          </p:nvPr>
        </p:nvSpPr>
        <p:spPr>
          <a:xfrm>
            <a:off x="906357" y="4715907"/>
            <a:ext cx="4984962" cy="4467701"/>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800" b="0" i="0" u="none" strike="noStrike" cap="none"/>
          </a:p>
        </p:txBody>
      </p:sp>
      <p:sp>
        <p:nvSpPr>
          <p:cNvPr id="77" name="Shape 77"/>
          <p:cNvSpPr>
            <a:spLocks noGrp="1" noRot="1" noChangeAspect="1"/>
          </p:cNvSpPr>
          <p:nvPr>
            <p:ph type="sldImg" idx="2"/>
          </p:nvPr>
        </p:nvSpPr>
        <p:spPr>
          <a:xfrm>
            <a:off x="917575" y="744538"/>
            <a:ext cx="4962525" cy="3722687"/>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28698630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Shape 76"/>
          <p:cNvSpPr txBox="1">
            <a:spLocks noGrp="1"/>
          </p:cNvSpPr>
          <p:nvPr>
            <p:ph type="body" idx="1"/>
          </p:nvPr>
        </p:nvSpPr>
        <p:spPr>
          <a:xfrm>
            <a:off x="906357" y="4715907"/>
            <a:ext cx="4984962" cy="4467701"/>
          </a:xfrm>
          <a:prstGeom prst="rect">
            <a:avLst/>
          </a:prstGeom>
          <a:noFill/>
          <a:ln>
            <a:noFill/>
          </a:ln>
        </p:spPr>
        <p:txBody>
          <a:bodyPr lIns="91425" tIns="91425" rIns="91425" bIns="91425" anchor="t" anchorCtr="0">
            <a:noAutofit/>
          </a:bodyPr>
          <a:lstStyle/>
          <a:p>
            <a:pPr marL="0" marR="0" lvl="0" indent="0" algn="l" rtl="0">
              <a:spcBef>
                <a:spcPts val="0"/>
              </a:spcBef>
              <a:buSzPct val="25000"/>
              <a:buFont typeface="Arial"/>
              <a:buNone/>
            </a:pPr>
            <a:endParaRPr sz="1800" b="0" i="0" u="none" strike="noStrike" cap="none"/>
          </a:p>
        </p:txBody>
      </p:sp>
      <p:sp>
        <p:nvSpPr>
          <p:cNvPr id="77" name="Shape 77"/>
          <p:cNvSpPr>
            <a:spLocks noGrp="1" noRot="1" noChangeAspect="1"/>
          </p:cNvSpPr>
          <p:nvPr>
            <p:ph type="sldImg" idx="2"/>
          </p:nvPr>
        </p:nvSpPr>
        <p:spPr>
          <a:xfrm>
            <a:off x="917575" y="744538"/>
            <a:ext cx="4962525" cy="3722687"/>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Tree>
    <p:extLst>
      <p:ext uri="{BB962C8B-B14F-4D97-AF65-F5344CB8AC3E}">
        <p14:creationId xmlns:p14="http://schemas.microsoft.com/office/powerpoint/2010/main" val="28698630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Default">
    <p:spTree>
      <p:nvGrpSpPr>
        <p:cNvPr id="1" name="Shape 7"/>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457200" y="92074"/>
            <a:ext cx="8229600" cy="1508100"/>
          </a:xfrm>
          <a:prstGeom prst="rect">
            <a:avLst/>
          </a:prstGeom>
          <a:noFill/>
          <a:ln>
            <a:noFill/>
          </a:ln>
        </p:spPr>
        <p:txBody>
          <a:bodyPr lIns="91425" tIns="91425" rIns="91425" bIns="91425" anchor="ctr" anchorCtr="0"/>
          <a:lstStyle>
            <a:lvl1pPr marL="0" marR="0" lvl="0" indent="0" algn="l" rtl="0">
              <a:lnSpc>
                <a:spcPct val="93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1pPr>
            <a:lvl2pPr marL="0" marR="0" lvl="1" indent="0" algn="l" rtl="0">
              <a:lnSpc>
                <a:spcPct val="93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2pPr>
            <a:lvl3pPr marL="0" marR="0" lvl="2" indent="0" algn="l" rtl="0">
              <a:lnSpc>
                <a:spcPct val="93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3pPr>
            <a:lvl4pPr marL="0" marR="0" lvl="3" indent="0" algn="l" rtl="0">
              <a:lnSpc>
                <a:spcPct val="93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4pPr>
            <a:lvl5pPr marL="0" marR="0" lvl="4" indent="0" algn="l" rtl="0">
              <a:lnSpc>
                <a:spcPct val="93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5pPr>
            <a:lvl6pPr marL="0" marR="0" lvl="5" indent="457200" algn="l" rtl="0">
              <a:lnSpc>
                <a:spcPct val="93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6pPr>
            <a:lvl7pPr marL="0" marR="0" lvl="6" indent="914400" algn="l" rtl="0">
              <a:lnSpc>
                <a:spcPct val="93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7pPr>
            <a:lvl8pPr marL="0" marR="0" lvl="7" indent="1371600" algn="l" rtl="0">
              <a:lnSpc>
                <a:spcPct val="93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8pPr>
            <a:lvl9pPr marL="0" marR="0" lvl="8" indent="1828800" algn="l" rtl="0">
              <a:lnSpc>
                <a:spcPct val="93000"/>
              </a:lnSpc>
              <a:spcBef>
                <a:spcPts val="0"/>
              </a:spcBef>
              <a:spcAft>
                <a:spcPts val="0"/>
              </a:spcAft>
              <a:buClr>
                <a:srgbClr val="000000"/>
              </a:buClr>
              <a:buFont typeface="Arial"/>
              <a:buNone/>
              <a:defRPr sz="14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 Id="rId5" Type="http://schemas.openxmlformats.org/officeDocument/2006/relationships/chart" Target="../charts/chart1.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1.xml"/><Relationship Id="rId5" Type="http://schemas.openxmlformats.org/officeDocument/2006/relationships/image" Target="../media/image9.png"/><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1.xml"/><Relationship Id="rId5" Type="http://schemas.openxmlformats.org/officeDocument/2006/relationships/image" Target="../media/image10.png"/><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1.xml"/><Relationship Id="rId5" Type="http://schemas.openxmlformats.org/officeDocument/2006/relationships/image" Target="../media/image11.png"/><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1.xml"/><Relationship Id="rId5" Type="http://schemas.openxmlformats.org/officeDocument/2006/relationships/image" Target="../media/image12.png"/><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1.xml"/><Relationship Id="rId5" Type="http://schemas.openxmlformats.org/officeDocument/2006/relationships/image" Target="../media/image13.png"/><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1.xml"/><Relationship Id="rId5" Type="http://schemas.openxmlformats.org/officeDocument/2006/relationships/image" Target="../media/image14.png"/><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1.xml"/><Relationship Id="rId5" Type="http://schemas.openxmlformats.org/officeDocument/2006/relationships/image" Target="../media/image15.png"/><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1.xml"/><Relationship Id="rId5" Type="http://schemas.openxmlformats.org/officeDocument/2006/relationships/image" Target="../media/image16.png"/><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1.xml"/><Relationship Id="rId5" Type="http://schemas.openxmlformats.org/officeDocument/2006/relationships/image" Target="../media/image17.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1.xml"/><Relationship Id="rId5" Type="http://schemas.openxmlformats.org/officeDocument/2006/relationships/image" Target="../media/image18.png"/><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1.xml"/><Relationship Id="rId5" Type="http://schemas.openxmlformats.org/officeDocument/2006/relationships/image" Target="../media/image19.png"/><Relationship Id="rId4" Type="http://schemas.openxmlformats.org/officeDocument/2006/relationships/image" Target="../media/image2.png"/></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3.xml"/><Relationship Id="rId1" Type="http://schemas.openxmlformats.org/officeDocument/2006/relationships/slideLayout" Target="../slideLayouts/slideLayout1.xml"/><Relationship Id="rId5" Type="http://schemas.openxmlformats.org/officeDocument/2006/relationships/image" Target="../media/image20.png"/><Relationship Id="rId4" Type="http://schemas.openxmlformats.org/officeDocument/2006/relationships/image" Target="../media/image2.png"/></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4.xml"/><Relationship Id="rId1" Type="http://schemas.openxmlformats.org/officeDocument/2006/relationships/slideLayout" Target="../slideLayouts/slideLayout1.xml"/><Relationship Id="rId5" Type="http://schemas.openxmlformats.org/officeDocument/2006/relationships/image" Target="../media/image21.png"/><Relationship Id="rId4" Type="http://schemas.openxmlformats.org/officeDocument/2006/relationships/image" Target="../media/image2.png"/></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5.xml"/><Relationship Id="rId1" Type="http://schemas.openxmlformats.org/officeDocument/2006/relationships/slideLayout" Target="../slideLayouts/slideLayout1.xml"/><Relationship Id="rId5" Type="http://schemas.openxmlformats.org/officeDocument/2006/relationships/image" Target="../media/image22.png"/><Relationship Id="rId4" Type="http://schemas.openxmlformats.org/officeDocument/2006/relationships/image" Target="../media/image2.png"/></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F243E"/>
        </a:solidFill>
        <a:effectLst/>
      </p:bgPr>
    </p:bg>
    <p:spTree>
      <p:nvGrpSpPr>
        <p:cNvPr id="1" name="Shape 16"/>
        <p:cNvGrpSpPr/>
        <p:nvPr/>
      </p:nvGrpSpPr>
      <p:grpSpPr>
        <a:xfrm>
          <a:off x="0" y="0"/>
          <a:ext cx="0" cy="0"/>
          <a:chOff x="0" y="0"/>
          <a:chExt cx="0" cy="0"/>
        </a:xfrm>
      </p:grpSpPr>
      <p:sp>
        <p:nvSpPr>
          <p:cNvPr id="17" name="Shape 17"/>
          <p:cNvSpPr txBox="1"/>
          <p:nvPr/>
        </p:nvSpPr>
        <p:spPr>
          <a:xfrm>
            <a:off x="1211700" y="764704"/>
            <a:ext cx="6720600" cy="1590900"/>
          </a:xfrm>
          <a:prstGeom prst="rect">
            <a:avLst/>
          </a:prstGeom>
          <a:noFill/>
          <a:ln>
            <a:noFill/>
          </a:ln>
        </p:spPr>
        <p:txBody>
          <a:bodyPr lIns="44975" tIns="44975" rIns="44975" bIns="44975" anchor="t" anchorCtr="0">
            <a:noAutofit/>
          </a:bodyPr>
          <a:lstStyle/>
          <a:p>
            <a:pPr marL="0" marR="0" lvl="0" indent="-69850" algn="ctr" rtl="0">
              <a:lnSpc>
                <a:spcPct val="115000"/>
              </a:lnSpc>
              <a:spcBef>
                <a:spcPts val="0"/>
              </a:spcBef>
              <a:spcAft>
                <a:spcPts val="0"/>
              </a:spcAft>
              <a:buClr>
                <a:schemeClr val="dk1"/>
              </a:buClr>
              <a:buSzPct val="39285"/>
              <a:buFont typeface="Arial"/>
              <a:buNone/>
            </a:pPr>
            <a:r>
              <a:rPr lang="en-US" sz="2800" dirty="0" smtClean="0">
                <a:solidFill>
                  <a:srgbClr val="FFC000"/>
                </a:solidFill>
                <a:latin typeface="Georgia"/>
                <a:ea typeface="Georgia"/>
                <a:cs typeface="Georgia"/>
                <a:sym typeface="Georgia"/>
              </a:rPr>
              <a:t>PROGRAMA </a:t>
            </a:r>
          </a:p>
          <a:p>
            <a:pPr marL="0" marR="0" lvl="0" indent="-69850" algn="ctr" rtl="0">
              <a:lnSpc>
                <a:spcPct val="115000"/>
              </a:lnSpc>
              <a:spcBef>
                <a:spcPts val="0"/>
              </a:spcBef>
              <a:spcAft>
                <a:spcPts val="0"/>
              </a:spcAft>
              <a:buClr>
                <a:schemeClr val="dk1"/>
              </a:buClr>
              <a:buSzPct val="39285"/>
              <a:buFont typeface="Arial"/>
              <a:buNone/>
            </a:pPr>
            <a:r>
              <a:rPr lang="en-US" sz="2800" dirty="0" smtClean="0">
                <a:solidFill>
                  <a:srgbClr val="FFC000"/>
                </a:solidFill>
                <a:latin typeface="Georgia"/>
                <a:ea typeface="Georgia"/>
                <a:cs typeface="Georgia"/>
                <a:sym typeface="Georgia"/>
              </a:rPr>
              <a:t>QUALIDADE E AGILIDADE </a:t>
            </a:r>
          </a:p>
          <a:p>
            <a:pPr marL="0" marR="0" lvl="0" indent="-69850" algn="ctr" rtl="0">
              <a:lnSpc>
                <a:spcPct val="115000"/>
              </a:lnSpc>
              <a:spcBef>
                <a:spcPts val="0"/>
              </a:spcBef>
              <a:spcAft>
                <a:spcPts val="0"/>
              </a:spcAft>
              <a:buClr>
                <a:schemeClr val="dk1"/>
              </a:buClr>
              <a:buSzPct val="39285"/>
              <a:buFont typeface="Arial"/>
              <a:buNone/>
            </a:pPr>
            <a:r>
              <a:rPr lang="en-US" sz="2800" dirty="0" smtClean="0">
                <a:solidFill>
                  <a:srgbClr val="FFC000"/>
                </a:solidFill>
                <a:latin typeface="Georgia"/>
                <a:ea typeface="Georgia"/>
                <a:cs typeface="Georgia"/>
                <a:sym typeface="Georgia"/>
              </a:rPr>
              <a:t>DOS TRIBUNAIS DE CONTAS</a:t>
            </a:r>
            <a:endParaRPr lang="en-US" sz="2800" dirty="0">
              <a:solidFill>
                <a:srgbClr val="FFC000"/>
              </a:solidFill>
              <a:latin typeface="Georgia"/>
              <a:ea typeface="Georgia"/>
              <a:cs typeface="Georgia"/>
              <a:sym typeface="Georgia"/>
            </a:endParaRPr>
          </a:p>
          <a:p>
            <a:pPr marL="0" marR="0" lvl="0" indent="-69850" algn="ctr" rtl="0">
              <a:lnSpc>
                <a:spcPct val="115000"/>
              </a:lnSpc>
              <a:spcBef>
                <a:spcPts val="0"/>
              </a:spcBef>
              <a:spcAft>
                <a:spcPts val="0"/>
              </a:spcAft>
              <a:buClr>
                <a:schemeClr val="dk1"/>
              </a:buClr>
              <a:buFont typeface="Arial"/>
              <a:buNone/>
            </a:pPr>
            <a:endParaRPr sz="3200" b="1" dirty="0">
              <a:solidFill>
                <a:srgbClr val="FFC000"/>
              </a:solidFill>
              <a:latin typeface="Georgia"/>
              <a:ea typeface="Georgia"/>
              <a:cs typeface="Georgia"/>
              <a:sym typeface="Georgia"/>
            </a:endParaRPr>
          </a:p>
          <a:p>
            <a:pPr marL="0" marR="0" lvl="0" indent="0" algn="ctr" rtl="0">
              <a:lnSpc>
                <a:spcPct val="115000"/>
              </a:lnSpc>
              <a:spcBef>
                <a:spcPts val="0"/>
              </a:spcBef>
              <a:spcAft>
                <a:spcPts val="0"/>
              </a:spcAft>
              <a:buClr>
                <a:srgbClr val="FFC000"/>
              </a:buClr>
              <a:buFont typeface="Arial"/>
              <a:buNone/>
            </a:pPr>
            <a:endParaRPr sz="2800" b="1" dirty="0">
              <a:solidFill>
                <a:srgbClr val="FFC000"/>
              </a:solidFill>
              <a:latin typeface="Georgia"/>
              <a:ea typeface="Georgia"/>
              <a:cs typeface="Georgia"/>
              <a:sym typeface="Georgia"/>
            </a:endParaRPr>
          </a:p>
        </p:txBody>
      </p:sp>
      <p:sp>
        <p:nvSpPr>
          <p:cNvPr id="18" name="Shape 18"/>
          <p:cNvSpPr txBox="1"/>
          <p:nvPr/>
        </p:nvSpPr>
        <p:spPr>
          <a:xfrm>
            <a:off x="251519" y="3405450"/>
            <a:ext cx="8780503" cy="2471822"/>
          </a:xfrm>
          <a:prstGeom prst="rect">
            <a:avLst/>
          </a:prstGeom>
          <a:noFill/>
          <a:ln>
            <a:noFill/>
          </a:ln>
        </p:spPr>
        <p:txBody>
          <a:bodyPr lIns="91425" tIns="91425" rIns="91425" bIns="91425" anchor="t" anchorCtr="0">
            <a:noAutofit/>
          </a:bodyPr>
          <a:lstStyle/>
          <a:p>
            <a:pPr marL="0" marR="0" lvl="0" indent="0" algn="ctr" rtl="0">
              <a:lnSpc>
                <a:spcPct val="100000"/>
              </a:lnSpc>
              <a:spcBef>
                <a:spcPts val="0"/>
              </a:spcBef>
              <a:spcAft>
                <a:spcPts val="0"/>
              </a:spcAft>
              <a:buClr>
                <a:srgbClr val="FFC000"/>
              </a:buClr>
              <a:buSzPct val="25000"/>
              <a:buFont typeface="Georgia"/>
              <a:buNone/>
            </a:pPr>
            <a:r>
              <a:rPr lang="pt-BR" sz="2800" b="1" i="0" u="none" strike="noStrike" cap="none" dirty="0" smtClean="0">
                <a:solidFill>
                  <a:srgbClr val="FFC000"/>
                </a:solidFill>
                <a:latin typeface="Georgia"/>
                <a:ea typeface="Georgia"/>
                <a:cs typeface="Georgia"/>
                <a:sym typeface="Georgia"/>
              </a:rPr>
              <a:t>MARCO DE MEDIÇÃO DO DESEMPENHO</a:t>
            </a:r>
          </a:p>
          <a:p>
            <a:pPr marL="0" marR="0" lvl="0" indent="0" algn="ctr" rtl="0">
              <a:lnSpc>
                <a:spcPct val="100000"/>
              </a:lnSpc>
              <a:spcBef>
                <a:spcPts val="0"/>
              </a:spcBef>
              <a:spcAft>
                <a:spcPts val="0"/>
              </a:spcAft>
              <a:buClr>
                <a:srgbClr val="FFC000"/>
              </a:buClr>
              <a:buSzPct val="25000"/>
              <a:buFont typeface="Georgia"/>
              <a:buNone/>
            </a:pPr>
            <a:r>
              <a:rPr lang="pt-BR" sz="2800" b="1" dirty="0" smtClean="0">
                <a:solidFill>
                  <a:srgbClr val="FFC000"/>
                </a:solidFill>
                <a:latin typeface="Georgia"/>
                <a:ea typeface="Georgia"/>
                <a:cs typeface="Georgia"/>
                <a:sym typeface="Georgia"/>
              </a:rPr>
              <a:t>MMD-TC</a:t>
            </a:r>
          </a:p>
          <a:p>
            <a:pPr marL="0" marR="0" lvl="0" indent="0" algn="ctr" rtl="0">
              <a:lnSpc>
                <a:spcPct val="100000"/>
              </a:lnSpc>
              <a:spcBef>
                <a:spcPts val="0"/>
              </a:spcBef>
              <a:spcAft>
                <a:spcPts val="0"/>
              </a:spcAft>
              <a:buClr>
                <a:srgbClr val="FFC000"/>
              </a:buClr>
              <a:buSzPct val="25000"/>
              <a:buFont typeface="Georgia"/>
              <a:buNone/>
            </a:pPr>
            <a:endParaRPr lang="pt-BR" sz="2800" b="0" i="0" u="none" strike="noStrike" cap="none" dirty="0" smtClean="0">
              <a:solidFill>
                <a:srgbClr val="FFC000"/>
              </a:solidFill>
              <a:latin typeface="Georgia"/>
              <a:ea typeface="Georgia"/>
              <a:cs typeface="Georgia"/>
              <a:sym typeface="Georgia"/>
            </a:endParaRPr>
          </a:p>
          <a:p>
            <a:pPr marL="0" marR="0" lvl="0" indent="0" algn="ctr" rtl="0">
              <a:lnSpc>
                <a:spcPct val="100000"/>
              </a:lnSpc>
              <a:spcBef>
                <a:spcPts val="0"/>
              </a:spcBef>
              <a:spcAft>
                <a:spcPts val="0"/>
              </a:spcAft>
              <a:buClr>
                <a:srgbClr val="FFC000"/>
              </a:buClr>
              <a:buSzPct val="25000"/>
              <a:buFont typeface="Georgia"/>
              <a:buNone/>
            </a:pPr>
            <a:endParaRPr lang="pt-BR" sz="2800" b="0" i="0" u="none" strike="noStrike" cap="none" dirty="0" smtClean="0">
              <a:solidFill>
                <a:srgbClr val="FFC000"/>
              </a:solidFill>
              <a:latin typeface="Georgia"/>
              <a:ea typeface="Georgia"/>
              <a:cs typeface="Georgia"/>
              <a:sym typeface="Georgia"/>
            </a:endParaRPr>
          </a:p>
          <a:p>
            <a:pPr marL="0" marR="0" lvl="0" indent="0" algn="ctr" rtl="0">
              <a:lnSpc>
                <a:spcPct val="100000"/>
              </a:lnSpc>
              <a:spcBef>
                <a:spcPts val="0"/>
              </a:spcBef>
              <a:spcAft>
                <a:spcPts val="0"/>
              </a:spcAft>
              <a:buClr>
                <a:srgbClr val="FFC000"/>
              </a:buClr>
              <a:buSzPct val="25000"/>
              <a:buFont typeface="Georgia"/>
              <a:buNone/>
            </a:pPr>
            <a:r>
              <a:rPr lang="pt-BR" sz="2400" dirty="0" smtClean="0">
                <a:solidFill>
                  <a:srgbClr val="FFC000"/>
                </a:solidFill>
                <a:latin typeface="Georgia"/>
                <a:ea typeface="Georgia"/>
                <a:cs typeface="Georgia"/>
                <a:sym typeface="Georgia"/>
              </a:rPr>
              <a:t>Versão 2017</a:t>
            </a:r>
            <a:endParaRPr lang="pt-BR" sz="2400" b="0" i="0" u="none" strike="noStrike" cap="none" dirty="0" smtClean="0">
              <a:solidFill>
                <a:srgbClr val="FFC000"/>
              </a:solidFill>
              <a:latin typeface="Georgia"/>
              <a:ea typeface="Georgia"/>
              <a:cs typeface="Georgia"/>
              <a:sym typeface="Georgia"/>
            </a:endParaRPr>
          </a:p>
        </p:txBody>
      </p:sp>
      <p:pic>
        <p:nvPicPr>
          <p:cNvPr id="19" name="Shape 19" descr="logo_nova_atricon (1).png"/>
          <p:cNvPicPr preferRelativeResize="0"/>
          <p:nvPr/>
        </p:nvPicPr>
        <p:blipFill rotWithShape="1">
          <a:blip r:embed="rId3">
            <a:alphaModFix/>
          </a:blip>
          <a:srcRect/>
          <a:stretch/>
        </p:blipFill>
        <p:spPr>
          <a:xfrm>
            <a:off x="5966396" y="5908052"/>
            <a:ext cx="3042300" cy="707100"/>
          </a:xfrm>
          <a:prstGeom prst="rect">
            <a:avLst/>
          </a:prstGeom>
          <a:noFill/>
          <a:ln>
            <a:noFill/>
          </a:ln>
        </p:spPr>
      </p:pic>
      <p:sp>
        <p:nvSpPr>
          <p:cNvPr id="34818" name="AutoShape 2" descr="logo_assinatura"/>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pt-BR"/>
          </a:p>
        </p:txBody>
      </p:sp>
      <p:sp>
        <p:nvSpPr>
          <p:cNvPr id="34820" name="AutoShape 4" descr="logo_assinatura"/>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pt-BR"/>
          </a:p>
        </p:txBody>
      </p:sp>
      <p:sp>
        <p:nvSpPr>
          <p:cNvPr id="34822" name="AutoShape 6" descr="logo_assinatura"/>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pt-BR"/>
          </a:p>
        </p:txBody>
      </p:sp>
      <p:pic>
        <p:nvPicPr>
          <p:cNvPr id="8" name="Imagem 7" descr="Descrição: C:\Users\rralmeida\Documents\Os Meus Ficheiros Recebidos\logo_tce_reduzida_media.png"/>
          <p:cNvPicPr/>
          <p:nvPr/>
        </p:nvPicPr>
        <p:blipFill>
          <a:blip r:embed="rId4">
            <a:extLst>
              <a:ext uri="{28A0092B-C50C-407E-A947-70E740481C1C}">
                <a14:useLocalDpi xmlns:a14="http://schemas.microsoft.com/office/drawing/2010/main" val="0"/>
              </a:ext>
            </a:extLst>
          </a:blip>
          <a:srcRect/>
          <a:stretch>
            <a:fillRect/>
          </a:stretch>
        </p:blipFill>
        <p:spPr bwMode="auto">
          <a:xfrm>
            <a:off x="811650" y="5845832"/>
            <a:ext cx="800100" cy="800100"/>
          </a:xfrm>
          <a:prstGeom prst="rect">
            <a:avLst/>
          </a:prstGeom>
          <a:noFill/>
          <a:ln>
            <a:noFill/>
          </a:ln>
        </p:spPr>
      </p:pic>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F243E"/>
        </a:solidFill>
        <a:effectLst/>
      </p:bgPr>
    </p:bg>
    <p:spTree>
      <p:nvGrpSpPr>
        <p:cNvPr id="1" name="Shape 78"/>
        <p:cNvGrpSpPr/>
        <p:nvPr/>
      </p:nvGrpSpPr>
      <p:grpSpPr>
        <a:xfrm>
          <a:off x="0" y="0"/>
          <a:ext cx="0" cy="0"/>
          <a:chOff x="0" y="0"/>
          <a:chExt cx="0" cy="0"/>
        </a:xfrm>
      </p:grpSpPr>
      <p:pic>
        <p:nvPicPr>
          <p:cNvPr id="79" name="Shape 79" descr="logo_nova_atricon (1).png"/>
          <p:cNvPicPr preferRelativeResize="0"/>
          <p:nvPr/>
        </p:nvPicPr>
        <p:blipFill rotWithShape="1">
          <a:blip r:embed="rId3">
            <a:alphaModFix/>
          </a:blip>
          <a:srcRect/>
          <a:stretch/>
        </p:blipFill>
        <p:spPr>
          <a:xfrm>
            <a:off x="5989723" y="6011350"/>
            <a:ext cx="3042300" cy="707700"/>
          </a:xfrm>
          <a:prstGeom prst="rect">
            <a:avLst/>
          </a:prstGeom>
          <a:noFill/>
          <a:ln>
            <a:noFill/>
          </a:ln>
        </p:spPr>
      </p:pic>
      <p:sp>
        <p:nvSpPr>
          <p:cNvPr id="80" name="Shape 80"/>
          <p:cNvSpPr txBox="1"/>
          <p:nvPr/>
        </p:nvSpPr>
        <p:spPr>
          <a:xfrm>
            <a:off x="179513" y="476672"/>
            <a:ext cx="8852510" cy="5534678"/>
          </a:xfrm>
          <a:prstGeom prst="rect">
            <a:avLst/>
          </a:prstGeom>
          <a:noFill/>
          <a:ln>
            <a:noFill/>
          </a:ln>
        </p:spPr>
        <p:txBody>
          <a:bodyPr lIns="91425" tIns="91425" rIns="91425" bIns="91425" anchor="ctr" anchorCtr="0">
            <a:noAutofit/>
          </a:bodyPr>
          <a:lstStyle/>
          <a:p>
            <a:pPr lvl="0">
              <a:spcAft>
                <a:spcPts val="1000"/>
              </a:spcAft>
            </a:pPr>
            <a:endParaRPr lang="pt-BR" sz="2400" dirty="0">
              <a:solidFill>
                <a:schemeClr val="lt1"/>
              </a:solidFill>
              <a:latin typeface="Georgia"/>
              <a:ea typeface="Georgia"/>
              <a:cs typeface="Georgia"/>
              <a:sym typeface="Georgia"/>
            </a:endParaRPr>
          </a:p>
        </p:txBody>
      </p:sp>
      <p:sp>
        <p:nvSpPr>
          <p:cNvPr id="81" name="Shape 81"/>
          <p:cNvSpPr txBox="1"/>
          <p:nvPr/>
        </p:nvSpPr>
        <p:spPr>
          <a:xfrm>
            <a:off x="539552" y="57004"/>
            <a:ext cx="7887785" cy="707700"/>
          </a:xfrm>
          <a:prstGeom prst="rect">
            <a:avLst/>
          </a:prstGeom>
          <a:noFill/>
          <a:ln>
            <a:noFill/>
          </a:ln>
        </p:spPr>
        <p:txBody>
          <a:bodyPr lIns="91425" tIns="91425" rIns="91425" bIns="91425" anchor="t" anchorCtr="0">
            <a:noAutofit/>
          </a:bodyPr>
          <a:lstStyle/>
          <a:p>
            <a:pPr lvl="0" algn="ctr"/>
            <a:r>
              <a:rPr lang="pt-BR" sz="2800" b="1" dirty="0" smtClean="0">
                <a:solidFill>
                  <a:srgbClr val="FFC000"/>
                </a:solidFill>
                <a:latin typeface="Georgia"/>
                <a:ea typeface="Georgia"/>
                <a:cs typeface="Georgia"/>
                <a:sym typeface="Georgia"/>
              </a:rPr>
              <a:t>5.</a:t>
            </a:r>
            <a:r>
              <a:rPr lang="pt-BR" sz="2700" b="1" dirty="0" smtClean="0">
                <a:solidFill>
                  <a:srgbClr val="FFC000"/>
                </a:solidFill>
                <a:latin typeface="Georgia"/>
                <a:ea typeface="Georgia"/>
                <a:cs typeface="Georgia"/>
                <a:sym typeface="Georgia"/>
              </a:rPr>
              <a:t> Pontuação</a:t>
            </a:r>
            <a:endParaRPr lang="pt-BR" sz="2800" dirty="0"/>
          </a:p>
        </p:txBody>
      </p:sp>
      <p:pic>
        <p:nvPicPr>
          <p:cNvPr id="5" name="image03.png"/>
          <p:cNvPicPr/>
          <p:nvPr/>
        </p:nvPicPr>
        <p:blipFill>
          <a:blip r:embed="rId4" cstate="print"/>
          <a:srcRect l="21828" t="22864" r="31722" b="15917"/>
          <a:stretch>
            <a:fillRect/>
          </a:stretch>
        </p:blipFill>
        <p:spPr>
          <a:xfrm>
            <a:off x="899592" y="980728"/>
            <a:ext cx="7527745" cy="4824536"/>
          </a:xfrm>
          <a:prstGeom prst="rect">
            <a:avLst/>
          </a:prstGeom>
          <a:ln/>
        </p:spPr>
      </p:pic>
      <p:pic>
        <p:nvPicPr>
          <p:cNvPr id="6" name="Imagem 5" descr="Descrição: C:\Users\rralmeida\Documents\Os Meus Ficheiros Recebidos\logo_tce_reduzida_media.png"/>
          <p:cNvPicPr/>
          <p:nvPr/>
        </p:nvPicPr>
        <p:blipFill>
          <a:blip r:embed="rId5">
            <a:extLst>
              <a:ext uri="{28A0092B-C50C-407E-A947-70E740481C1C}">
                <a14:useLocalDpi xmlns:a14="http://schemas.microsoft.com/office/drawing/2010/main" val="0"/>
              </a:ext>
            </a:extLst>
          </a:blip>
          <a:srcRect/>
          <a:stretch>
            <a:fillRect/>
          </a:stretch>
        </p:blipFill>
        <p:spPr bwMode="auto">
          <a:xfrm>
            <a:off x="491275" y="5922196"/>
            <a:ext cx="800100" cy="800100"/>
          </a:xfrm>
          <a:prstGeom prst="rect">
            <a:avLst/>
          </a:prstGeom>
          <a:noFill/>
          <a:ln>
            <a:noFill/>
          </a:ln>
        </p:spPr>
      </p:pic>
    </p:spTree>
    <p:extLst>
      <p:ext uri="{BB962C8B-B14F-4D97-AF65-F5344CB8AC3E}">
        <p14:creationId xmlns:p14="http://schemas.microsoft.com/office/powerpoint/2010/main" val="3358332126"/>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F243E"/>
        </a:solidFill>
        <a:effectLst/>
      </p:bgPr>
    </p:bg>
    <p:spTree>
      <p:nvGrpSpPr>
        <p:cNvPr id="1" name="Shape 78"/>
        <p:cNvGrpSpPr/>
        <p:nvPr/>
      </p:nvGrpSpPr>
      <p:grpSpPr>
        <a:xfrm>
          <a:off x="0" y="0"/>
          <a:ext cx="0" cy="0"/>
          <a:chOff x="0" y="0"/>
          <a:chExt cx="0" cy="0"/>
        </a:xfrm>
      </p:grpSpPr>
      <p:pic>
        <p:nvPicPr>
          <p:cNvPr id="79" name="Shape 79" descr="logo_nova_atricon (1).png"/>
          <p:cNvPicPr preferRelativeResize="0"/>
          <p:nvPr/>
        </p:nvPicPr>
        <p:blipFill rotWithShape="1">
          <a:blip r:embed="rId3">
            <a:alphaModFix/>
          </a:blip>
          <a:srcRect/>
          <a:stretch/>
        </p:blipFill>
        <p:spPr>
          <a:xfrm>
            <a:off x="5989723" y="6011350"/>
            <a:ext cx="3042300" cy="707700"/>
          </a:xfrm>
          <a:prstGeom prst="rect">
            <a:avLst/>
          </a:prstGeom>
          <a:noFill/>
          <a:ln>
            <a:noFill/>
          </a:ln>
        </p:spPr>
      </p:pic>
      <p:sp>
        <p:nvSpPr>
          <p:cNvPr id="80" name="Shape 80"/>
          <p:cNvSpPr txBox="1"/>
          <p:nvPr/>
        </p:nvSpPr>
        <p:spPr>
          <a:xfrm>
            <a:off x="395536" y="1052736"/>
            <a:ext cx="8469898" cy="4392488"/>
          </a:xfrm>
          <a:prstGeom prst="rect">
            <a:avLst/>
          </a:prstGeom>
          <a:noFill/>
          <a:ln>
            <a:noFill/>
          </a:ln>
        </p:spPr>
        <p:txBody>
          <a:bodyPr lIns="91425" tIns="91425" rIns="91425" bIns="91425" anchor="ctr" anchorCtr="0">
            <a:noAutofit/>
          </a:bodyPr>
          <a:lstStyle/>
          <a:p>
            <a:pPr lvl="0">
              <a:spcAft>
                <a:spcPts val="1000"/>
              </a:spcAft>
            </a:pPr>
            <a:r>
              <a:rPr lang="pt-BR" sz="2400" b="1" dirty="0" smtClean="0">
                <a:solidFill>
                  <a:schemeClr val="lt1"/>
                </a:solidFill>
                <a:latin typeface="Georgia"/>
                <a:ea typeface="Georgia"/>
                <a:cs typeface="Georgia"/>
                <a:sym typeface="Georgia"/>
              </a:rPr>
              <a:t>3 </a:t>
            </a:r>
            <a:r>
              <a:rPr lang="pt-BR" sz="2400" b="1" dirty="0" err="1" smtClean="0">
                <a:solidFill>
                  <a:schemeClr val="lt1"/>
                </a:solidFill>
                <a:latin typeface="Georgia"/>
                <a:ea typeface="Georgia"/>
                <a:cs typeface="Georgia"/>
                <a:sym typeface="Georgia"/>
              </a:rPr>
              <a:t>QATC’s</a:t>
            </a:r>
            <a:r>
              <a:rPr lang="pt-BR" sz="2400" b="1" dirty="0" smtClean="0">
                <a:solidFill>
                  <a:schemeClr val="lt1"/>
                </a:solidFill>
                <a:latin typeface="Georgia"/>
                <a:ea typeface="Georgia"/>
                <a:cs typeface="Georgia"/>
                <a:sym typeface="Georgia"/>
              </a:rPr>
              <a:t> avaliados como nível de </a:t>
            </a:r>
            <a:r>
              <a:rPr lang="pt-BR" sz="2400" b="1" i="1" dirty="0" smtClean="0">
                <a:solidFill>
                  <a:schemeClr val="lt1"/>
                </a:solidFill>
                <a:latin typeface="Georgia"/>
                <a:ea typeface="Georgia"/>
                <a:cs typeface="Georgia"/>
                <a:sym typeface="Georgia"/>
              </a:rPr>
              <a:t>excelência</a:t>
            </a:r>
            <a:r>
              <a:rPr lang="pt-BR" sz="2400" b="1" dirty="0" smtClean="0">
                <a:solidFill>
                  <a:schemeClr val="lt1"/>
                </a:solidFill>
                <a:latin typeface="Georgia"/>
                <a:ea typeface="Georgia"/>
                <a:cs typeface="Georgia"/>
                <a:sym typeface="Georgia"/>
              </a:rPr>
              <a:t> – nota 4</a:t>
            </a:r>
          </a:p>
          <a:p>
            <a:pPr lvl="0">
              <a:spcAft>
                <a:spcPts val="1000"/>
              </a:spcAft>
            </a:pPr>
            <a:endParaRPr lang="pt-BR" sz="2400" dirty="0">
              <a:solidFill>
                <a:schemeClr val="lt1"/>
              </a:solidFill>
              <a:latin typeface="Georgia"/>
              <a:ea typeface="Georgia"/>
              <a:cs typeface="Georgia"/>
              <a:sym typeface="Georgia"/>
            </a:endParaRPr>
          </a:p>
          <a:p>
            <a:pPr marL="342900" lvl="0" indent="-342900">
              <a:spcAft>
                <a:spcPts val="1000"/>
              </a:spcAft>
              <a:buFont typeface="Arial" panose="020B0604020202020204" pitchFamily="34" charset="0"/>
              <a:buChar char="•"/>
            </a:pPr>
            <a:r>
              <a:rPr lang="pt-BR" sz="2400" dirty="0">
                <a:solidFill>
                  <a:schemeClr val="lt1"/>
                </a:solidFill>
                <a:latin typeface="Georgia"/>
                <a:ea typeface="Georgia"/>
                <a:cs typeface="Georgia"/>
                <a:sym typeface="Georgia"/>
              </a:rPr>
              <a:t>PLANEJAMENTO</a:t>
            </a:r>
          </a:p>
          <a:p>
            <a:pPr marL="342900" lvl="0" indent="-342900">
              <a:spcAft>
                <a:spcPts val="1000"/>
              </a:spcAft>
              <a:buFont typeface="Arial" panose="020B0604020202020204" pitchFamily="34" charset="0"/>
              <a:buChar char="•"/>
            </a:pPr>
            <a:r>
              <a:rPr lang="pt-BR" sz="2400" dirty="0">
                <a:solidFill>
                  <a:schemeClr val="lt1"/>
                </a:solidFill>
                <a:latin typeface="Georgia"/>
                <a:ea typeface="Georgia"/>
                <a:cs typeface="Georgia"/>
                <a:sym typeface="Georgia"/>
              </a:rPr>
              <a:t>SÚMULA E JURISPRUDÊNCIA</a:t>
            </a:r>
          </a:p>
          <a:p>
            <a:pPr marL="342900" lvl="0" indent="-342900">
              <a:spcAft>
                <a:spcPts val="1000"/>
              </a:spcAft>
              <a:buFont typeface="Arial" panose="020B0604020202020204" pitchFamily="34" charset="0"/>
              <a:buChar char="•"/>
            </a:pPr>
            <a:r>
              <a:rPr lang="pt-BR" sz="2400" dirty="0">
                <a:solidFill>
                  <a:schemeClr val="lt1"/>
                </a:solidFill>
                <a:latin typeface="Georgia"/>
                <a:ea typeface="Georgia"/>
                <a:cs typeface="Georgia"/>
                <a:sym typeface="Georgia"/>
              </a:rPr>
              <a:t>OUVIDORIA</a:t>
            </a:r>
          </a:p>
          <a:p>
            <a:pPr lvl="0">
              <a:spcAft>
                <a:spcPts val="1000"/>
              </a:spcAft>
            </a:pPr>
            <a:endParaRPr lang="pt-BR" sz="2400" dirty="0">
              <a:solidFill>
                <a:schemeClr val="lt1"/>
              </a:solidFill>
              <a:latin typeface="Georgia"/>
              <a:ea typeface="Georgia"/>
              <a:cs typeface="Georgia"/>
              <a:sym typeface="Georgia"/>
            </a:endParaRPr>
          </a:p>
          <a:p>
            <a:pPr lvl="0" algn="ctr">
              <a:spcAft>
                <a:spcPts val="1000"/>
              </a:spcAft>
            </a:pPr>
            <a:r>
              <a:rPr lang="pt-BR" sz="2400" b="1" dirty="0">
                <a:solidFill>
                  <a:schemeClr val="lt1"/>
                </a:solidFill>
                <a:latin typeface="Georgia"/>
                <a:ea typeface="Georgia"/>
                <a:cs typeface="Georgia"/>
                <a:sym typeface="Georgia"/>
              </a:rPr>
              <a:t>10,7% DO TOTAL</a:t>
            </a:r>
          </a:p>
          <a:p>
            <a:pPr lvl="0">
              <a:spcAft>
                <a:spcPts val="1000"/>
              </a:spcAft>
            </a:pPr>
            <a:endParaRPr lang="pt-BR" sz="2400" dirty="0" smtClean="0">
              <a:solidFill>
                <a:schemeClr val="lt1"/>
              </a:solidFill>
              <a:latin typeface="Georgia"/>
              <a:ea typeface="Georgia"/>
              <a:cs typeface="Georgia"/>
              <a:sym typeface="Georgia"/>
            </a:endParaRPr>
          </a:p>
          <a:p>
            <a:pPr lvl="0">
              <a:spcAft>
                <a:spcPts val="1000"/>
              </a:spcAft>
            </a:pPr>
            <a:endParaRPr lang="pt-BR" sz="2400" dirty="0">
              <a:solidFill>
                <a:schemeClr val="lt1"/>
              </a:solidFill>
              <a:latin typeface="Georgia"/>
              <a:ea typeface="Georgia"/>
              <a:cs typeface="Georgia"/>
              <a:sym typeface="Georgia"/>
            </a:endParaRPr>
          </a:p>
        </p:txBody>
      </p:sp>
      <p:sp>
        <p:nvSpPr>
          <p:cNvPr id="81" name="Shape 81"/>
          <p:cNvSpPr txBox="1"/>
          <p:nvPr/>
        </p:nvSpPr>
        <p:spPr>
          <a:xfrm>
            <a:off x="562125" y="387250"/>
            <a:ext cx="7482600" cy="612000"/>
          </a:xfrm>
          <a:prstGeom prst="rect">
            <a:avLst/>
          </a:prstGeom>
          <a:noFill/>
          <a:ln>
            <a:noFill/>
          </a:ln>
        </p:spPr>
        <p:txBody>
          <a:bodyPr lIns="91425" tIns="91425" rIns="91425" bIns="91425" anchor="t" anchorCtr="0">
            <a:noAutofit/>
          </a:bodyPr>
          <a:lstStyle/>
          <a:p>
            <a:pPr lvl="0" algn="ctr"/>
            <a:r>
              <a:rPr lang="pt-BR" sz="2800" b="1" dirty="0" smtClean="0">
                <a:solidFill>
                  <a:srgbClr val="FFC000"/>
                </a:solidFill>
                <a:latin typeface="Georgia"/>
                <a:ea typeface="Georgia"/>
                <a:cs typeface="Georgia"/>
                <a:sym typeface="Georgia"/>
              </a:rPr>
              <a:t>6.</a:t>
            </a:r>
            <a:r>
              <a:rPr lang="pt-BR" sz="2700" b="1" dirty="0" smtClean="0">
                <a:solidFill>
                  <a:srgbClr val="FFC000"/>
                </a:solidFill>
                <a:latin typeface="Georgia"/>
                <a:ea typeface="Georgia"/>
                <a:cs typeface="Georgia"/>
                <a:sym typeface="Georgia"/>
              </a:rPr>
              <a:t> Resultado do TCEMG/2017</a:t>
            </a:r>
            <a:endParaRPr lang="pt-BR" sz="2800" dirty="0"/>
          </a:p>
        </p:txBody>
      </p:sp>
      <p:pic>
        <p:nvPicPr>
          <p:cNvPr id="5" name="Imagem 4" descr="Descrição: C:\Users\rralmeida\Documents\Os Meus Ficheiros Recebidos\logo_tce_reduzida_media.png"/>
          <p:cNvPicPr/>
          <p:nvPr/>
        </p:nvPicPr>
        <p:blipFill>
          <a:blip r:embed="rId4">
            <a:extLst>
              <a:ext uri="{28A0092B-C50C-407E-A947-70E740481C1C}">
                <a14:useLocalDpi xmlns:a14="http://schemas.microsoft.com/office/drawing/2010/main" val="0"/>
              </a:ext>
            </a:extLst>
          </a:blip>
          <a:srcRect/>
          <a:stretch>
            <a:fillRect/>
          </a:stretch>
        </p:blipFill>
        <p:spPr bwMode="auto">
          <a:xfrm>
            <a:off x="387219" y="5918950"/>
            <a:ext cx="800100" cy="800100"/>
          </a:xfrm>
          <a:prstGeom prst="rect">
            <a:avLst/>
          </a:prstGeom>
          <a:noFill/>
          <a:ln>
            <a:noFill/>
          </a:ln>
        </p:spPr>
      </p:pic>
    </p:spTree>
    <p:extLst>
      <p:ext uri="{BB962C8B-B14F-4D97-AF65-F5344CB8AC3E}">
        <p14:creationId xmlns:p14="http://schemas.microsoft.com/office/powerpoint/2010/main" val="434679291"/>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F243E"/>
        </a:solidFill>
        <a:effectLst/>
      </p:bgPr>
    </p:bg>
    <p:spTree>
      <p:nvGrpSpPr>
        <p:cNvPr id="1" name="Shape 78"/>
        <p:cNvGrpSpPr/>
        <p:nvPr/>
      </p:nvGrpSpPr>
      <p:grpSpPr>
        <a:xfrm>
          <a:off x="0" y="0"/>
          <a:ext cx="0" cy="0"/>
          <a:chOff x="0" y="0"/>
          <a:chExt cx="0" cy="0"/>
        </a:xfrm>
      </p:grpSpPr>
      <p:pic>
        <p:nvPicPr>
          <p:cNvPr id="79" name="Shape 79" descr="logo_nova_atricon (1).png"/>
          <p:cNvPicPr preferRelativeResize="0"/>
          <p:nvPr/>
        </p:nvPicPr>
        <p:blipFill rotWithShape="1">
          <a:blip r:embed="rId3">
            <a:alphaModFix/>
          </a:blip>
          <a:srcRect/>
          <a:stretch/>
        </p:blipFill>
        <p:spPr>
          <a:xfrm>
            <a:off x="5989723" y="6011350"/>
            <a:ext cx="3042300" cy="707700"/>
          </a:xfrm>
          <a:prstGeom prst="rect">
            <a:avLst/>
          </a:prstGeom>
          <a:noFill/>
          <a:ln>
            <a:noFill/>
          </a:ln>
        </p:spPr>
      </p:pic>
      <p:sp>
        <p:nvSpPr>
          <p:cNvPr id="81" name="Shape 81"/>
          <p:cNvSpPr txBox="1"/>
          <p:nvPr/>
        </p:nvSpPr>
        <p:spPr>
          <a:xfrm>
            <a:off x="562125" y="387250"/>
            <a:ext cx="7482600" cy="612000"/>
          </a:xfrm>
          <a:prstGeom prst="rect">
            <a:avLst/>
          </a:prstGeom>
          <a:noFill/>
          <a:ln>
            <a:noFill/>
          </a:ln>
        </p:spPr>
        <p:txBody>
          <a:bodyPr lIns="91425" tIns="91425" rIns="91425" bIns="91425" anchor="t" anchorCtr="0">
            <a:noAutofit/>
          </a:bodyPr>
          <a:lstStyle/>
          <a:p>
            <a:pPr lvl="0" algn="ctr"/>
            <a:r>
              <a:rPr lang="pt-BR" sz="2800" b="1" dirty="0" smtClean="0">
                <a:solidFill>
                  <a:srgbClr val="FFC000"/>
                </a:solidFill>
                <a:latin typeface="Georgia"/>
                <a:ea typeface="Georgia"/>
                <a:cs typeface="Georgia"/>
                <a:sym typeface="Georgia"/>
              </a:rPr>
              <a:t>6.</a:t>
            </a:r>
            <a:r>
              <a:rPr lang="pt-BR" sz="2700" b="1" dirty="0" smtClean="0">
                <a:solidFill>
                  <a:srgbClr val="FFC000"/>
                </a:solidFill>
                <a:latin typeface="Georgia"/>
                <a:ea typeface="Georgia"/>
                <a:cs typeface="Georgia"/>
                <a:sym typeface="Georgia"/>
              </a:rPr>
              <a:t> Resultado</a:t>
            </a:r>
            <a:endParaRPr lang="pt-BR" sz="2800" dirty="0"/>
          </a:p>
        </p:txBody>
      </p:sp>
      <p:pic>
        <p:nvPicPr>
          <p:cNvPr id="5" name="Imagem 4" descr="Descrição: C:\Users\rralmeida\Documents\Os Meus Ficheiros Recebidos\logo_tce_reduzida_media.png"/>
          <p:cNvPicPr/>
          <p:nvPr/>
        </p:nvPicPr>
        <p:blipFill>
          <a:blip r:embed="rId4">
            <a:extLst>
              <a:ext uri="{28A0092B-C50C-407E-A947-70E740481C1C}">
                <a14:useLocalDpi xmlns:a14="http://schemas.microsoft.com/office/drawing/2010/main" val="0"/>
              </a:ext>
            </a:extLst>
          </a:blip>
          <a:srcRect/>
          <a:stretch>
            <a:fillRect/>
          </a:stretch>
        </p:blipFill>
        <p:spPr bwMode="auto">
          <a:xfrm>
            <a:off x="162075" y="5987751"/>
            <a:ext cx="800100" cy="800100"/>
          </a:xfrm>
          <a:prstGeom prst="rect">
            <a:avLst/>
          </a:prstGeom>
          <a:noFill/>
          <a:ln>
            <a:noFill/>
          </a:ln>
        </p:spPr>
      </p:pic>
      <p:sp>
        <p:nvSpPr>
          <p:cNvPr id="3" name="Retângulo 2"/>
          <p:cNvSpPr/>
          <p:nvPr/>
        </p:nvSpPr>
        <p:spPr>
          <a:xfrm>
            <a:off x="251520" y="999250"/>
            <a:ext cx="8712968" cy="5032147"/>
          </a:xfrm>
          <a:prstGeom prst="rect">
            <a:avLst/>
          </a:prstGeom>
        </p:spPr>
        <p:txBody>
          <a:bodyPr wrap="square">
            <a:spAutoFit/>
          </a:bodyPr>
          <a:lstStyle/>
          <a:p>
            <a:r>
              <a:rPr lang="pt-BR" sz="2400" b="1" dirty="0">
                <a:solidFill>
                  <a:schemeClr val="lt1"/>
                </a:solidFill>
                <a:latin typeface="Georgia"/>
                <a:ea typeface="Georgia"/>
                <a:cs typeface="Georgia"/>
              </a:rPr>
              <a:t>7 </a:t>
            </a:r>
            <a:r>
              <a:rPr lang="pt-BR" sz="2400" b="1" dirty="0" err="1">
                <a:solidFill>
                  <a:schemeClr val="lt1"/>
                </a:solidFill>
                <a:latin typeface="Georgia"/>
                <a:ea typeface="Georgia"/>
                <a:cs typeface="Georgia"/>
              </a:rPr>
              <a:t>QATC’s</a:t>
            </a:r>
            <a:r>
              <a:rPr lang="pt-BR" sz="2400" b="1" dirty="0">
                <a:solidFill>
                  <a:schemeClr val="lt1"/>
                </a:solidFill>
                <a:latin typeface="Georgia"/>
                <a:ea typeface="Georgia"/>
                <a:cs typeface="Georgia"/>
              </a:rPr>
              <a:t> avaliados como </a:t>
            </a:r>
            <a:r>
              <a:rPr lang="pt-BR" sz="2400" b="1" i="1" dirty="0">
                <a:solidFill>
                  <a:schemeClr val="lt1"/>
                </a:solidFill>
                <a:latin typeface="Georgia"/>
                <a:ea typeface="Georgia"/>
                <a:cs typeface="Georgia"/>
              </a:rPr>
              <a:t>satisfatório</a:t>
            </a:r>
            <a:r>
              <a:rPr lang="pt-BR" sz="2400" b="1" dirty="0">
                <a:solidFill>
                  <a:schemeClr val="lt1"/>
                </a:solidFill>
                <a:latin typeface="Georgia"/>
                <a:ea typeface="Georgia"/>
                <a:cs typeface="Georgia"/>
              </a:rPr>
              <a:t> – nota </a:t>
            </a:r>
            <a:r>
              <a:rPr lang="pt-BR" sz="2400" b="1" dirty="0" smtClean="0">
                <a:solidFill>
                  <a:schemeClr val="lt1"/>
                </a:solidFill>
                <a:latin typeface="Georgia"/>
                <a:ea typeface="Georgia"/>
                <a:cs typeface="Georgia"/>
              </a:rPr>
              <a:t>3</a:t>
            </a:r>
          </a:p>
          <a:p>
            <a:endParaRPr lang="pt-BR" sz="2400" b="1" dirty="0" smtClean="0">
              <a:solidFill>
                <a:schemeClr val="lt1"/>
              </a:solidFill>
              <a:latin typeface="Georgia"/>
              <a:ea typeface="Georgia"/>
              <a:cs typeface="Georgia"/>
            </a:endParaRPr>
          </a:p>
          <a:p>
            <a:pPr marL="342900" indent="-342900">
              <a:lnSpc>
                <a:spcPct val="150000"/>
              </a:lnSpc>
              <a:buFont typeface="Arial" panose="020B0604020202020204" pitchFamily="34" charset="0"/>
              <a:buChar char="•"/>
            </a:pPr>
            <a:r>
              <a:rPr lang="pt-BR" sz="1800" dirty="0">
                <a:solidFill>
                  <a:schemeClr val="lt1"/>
                </a:solidFill>
                <a:latin typeface="Georgia"/>
                <a:ea typeface="Georgia"/>
                <a:cs typeface="Georgia"/>
              </a:rPr>
              <a:t>COMPOSIÇÃO, ORGANIZAÇÃO E FUNCIONAMENTO DOS </a:t>
            </a:r>
            <a:r>
              <a:rPr lang="pt-BR" sz="1800" dirty="0" err="1">
                <a:solidFill>
                  <a:schemeClr val="lt1"/>
                </a:solidFill>
                <a:latin typeface="Georgia"/>
                <a:ea typeface="Georgia"/>
                <a:cs typeface="Georgia"/>
              </a:rPr>
              <a:t>TCs</a:t>
            </a:r>
            <a:r>
              <a:rPr lang="pt-BR" sz="1800" dirty="0" smtClean="0">
                <a:solidFill>
                  <a:schemeClr val="lt1"/>
                </a:solidFill>
                <a:latin typeface="Georgia"/>
                <a:ea typeface="Georgia"/>
                <a:cs typeface="Georgia"/>
              </a:rPr>
              <a:t>.</a:t>
            </a:r>
            <a:r>
              <a:rPr lang="pt-BR" sz="1800" dirty="0">
                <a:solidFill>
                  <a:schemeClr val="lt1"/>
                </a:solidFill>
                <a:latin typeface="Georgia"/>
                <a:ea typeface="Georgia"/>
                <a:cs typeface="Georgia"/>
              </a:rPr>
              <a:t>	</a:t>
            </a:r>
            <a:endParaRPr lang="pt-BR" sz="1800" dirty="0" smtClean="0">
              <a:solidFill>
                <a:schemeClr val="lt1"/>
              </a:solidFill>
              <a:latin typeface="Georgia"/>
              <a:ea typeface="Georgia"/>
              <a:cs typeface="Georgia"/>
            </a:endParaRPr>
          </a:p>
          <a:p>
            <a:pPr marL="342900" indent="-342900">
              <a:lnSpc>
                <a:spcPct val="150000"/>
              </a:lnSpc>
              <a:buFont typeface="Arial" panose="020B0604020202020204" pitchFamily="34" charset="0"/>
              <a:buChar char="•"/>
            </a:pPr>
            <a:r>
              <a:rPr lang="pt-BR" sz="1800" dirty="0" smtClean="0">
                <a:solidFill>
                  <a:schemeClr val="lt1"/>
                </a:solidFill>
                <a:latin typeface="Georgia"/>
                <a:ea typeface="Georgia"/>
                <a:cs typeface="Georgia"/>
              </a:rPr>
              <a:t>GESTÃO DE TECNOLOGIA DA INFORMAÇÃO			</a:t>
            </a:r>
          </a:p>
          <a:p>
            <a:pPr marL="342900" indent="-342900">
              <a:lnSpc>
                <a:spcPct val="150000"/>
              </a:lnSpc>
              <a:buFont typeface="Arial" panose="020B0604020202020204" pitchFamily="34" charset="0"/>
              <a:buChar char="•"/>
            </a:pPr>
            <a:r>
              <a:rPr lang="pt-BR" sz="1800" dirty="0" smtClean="0">
                <a:solidFill>
                  <a:schemeClr val="lt1"/>
                </a:solidFill>
                <a:latin typeface="Georgia"/>
                <a:ea typeface="Georgia"/>
                <a:cs typeface="Georgia"/>
              </a:rPr>
              <a:t>GESTÃO </a:t>
            </a:r>
            <a:r>
              <a:rPr lang="pt-BR" sz="1800" dirty="0">
                <a:solidFill>
                  <a:schemeClr val="lt1"/>
                </a:solidFill>
                <a:latin typeface="Georgia"/>
                <a:ea typeface="Georgia"/>
                <a:cs typeface="Georgia"/>
              </a:rPr>
              <a:t>DE PESSOAS</a:t>
            </a:r>
          </a:p>
          <a:p>
            <a:pPr marL="342900" indent="-342900">
              <a:lnSpc>
                <a:spcPct val="150000"/>
              </a:lnSpc>
              <a:buFont typeface="Arial" panose="020B0604020202020204" pitchFamily="34" charset="0"/>
              <a:buChar char="•"/>
            </a:pPr>
            <a:r>
              <a:rPr lang="pt-BR" sz="1800" dirty="0">
                <a:solidFill>
                  <a:schemeClr val="lt1"/>
                </a:solidFill>
                <a:latin typeface="Georgia"/>
                <a:ea typeface="Georgia"/>
                <a:cs typeface="Georgia"/>
              </a:rPr>
              <a:t>ESCOLA DE CONTAS</a:t>
            </a:r>
          </a:p>
          <a:p>
            <a:pPr marL="342900" indent="-342900">
              <a:lnSpc>
                <a:spcPct val="150000"/>
              </a:lnSpc>
              <a:buFont typeface="Arial" panose="020B0604020202020204" pitchFamily="34" charset="0"/>
              <a:buChar char="•"/>
            </a:pPr>
            <a:r>
              <a:rPr lang="pt-BR" sz="1800" dirty="0">
                <a:solidFill>
                  <a:schemeClr val="lt1"/>
                </a:solidFill>
                <a:latin typeface="Georgia"/>
                <a:ea typeface="Georgia"/>
                <a:cs typeface="Georgia"/>
              </a:rPr>
              <a:t>INFORMAÇÕES ESTRATÉGICAS PARA O CONTROLE EXTERNO	</a:t>
            </a:r>
          </a:p>
          <a:p>
            <a:pPr marL="342900" indent="-342900">
              <a:lnSpc>
                <a:spcPct val="150000"/>
              </a:lnSpc>
              <a:buFont typeface="Arial" panose="020B0604020202020204" pitchFamily="34" charset="0"/>
              <a:buChar char="•"/>
            </a:pPr>
            <a:r>
              <a:rPr lang="pt-BR" sz="1800" dirty="0">
                <a:solidFill>
                  <a:schemeClr val="lt1"/>
                </a:solidFill>
                <a:latin typeface="Georgia"/>
                <a:ea typeface="Georgia"/>
                <a:cs typeface="Georgia"/>
              </a:rPr>
              <a:t>PROCESSO DE AUDITORIA OPERACIONAL			</a:t>
            </a:r>
          </a:p>
          <a:p>
            <a:pPr marL="342900" indent="-342900">
              <a:lnSpc>
                <a:spcPct val="150000"/>
              </a:lnSpc>
              <a:buFont typeface="Arial" panose="020B0604020202020204" pitchFamily="34" charset="0"/>
              <a:buChar char="•"/>
            </a:pPr>
            <a:r>
              <a:rPr lang="pt-BR" sz="1800" dirty="0">
                <a:solidFill>
                  <a:schemeClr val="lt1"/>
                </a:solidFill>
                <a:latin typeface="Georgia"/>
                <a:ea typeface="Georgia"/>
                <a:cs typeface="Georgia"/>
              </a:rPr>
              <a:t>FISCALIZAÇÃO DE OBRAS </a:t>
            </a:r>
            <a:r>
              <a:rPr lang="pt-BR" sz="1800" dirty="0" smtClean="0">
                <a:solidFill>
                  <a:schemeClr val="lt1"/>
                </a:solidFill>
                <a:latin typeface="Georgia"/>
                <a:ea typeface="Georgia"/>
                <a:cs typeface="Georgia"/>
              </a:rPr>
              <a:t>PÚBLICAS</a:t>
            </a:r>
          </a:p>
          <a:p>
            <a:pPr>
              <a:lnSpc>
                <a:spcPct val="150000"/>
              </a:lnSpc>
            </a:pPr>
            <a:r>
              <a:rPr lang="pt-BR" sz="2000" b="1" dirty="0">
                <a:solidFill>
                  <a:schemeClr val="lt1"/>
                </a:solidFill>
                <a:latin typeface="Georgia"/>
                <a:ea typeface="Georgia"/>
                <a:cs typeface="Georgia"/>
              </a:rPr>
              <a:t>	</a:t>
            </a:r>
            <a:r>
              <a:rPr lang="pt-BR" sz="2400" b="1" dirty="0">
                <a:solidFill>
                  <a:schemeClr val="lt1"/>
                </a:solidFill>
                <a:latin typeface="Georgia"/>
                <a:ea typeface="Georgia"/>
                <a:cs typeface="Georgia"/>
              </a:rPr>
              <a:t>	</a:t>
            </a:r>
            <a:endParaRPr lang="pt-BR" sz="2400" b="1" dirty="0" smtClean="0">
              <a:solidFill>
                <a:schemeClr val="lt1"/>
              </a:solidFill>
              <a:latin typeface="Georgia"/>
              <a:ea typeface="Georgia"/>
              <a:cs typeface="Georgia"/>
            </a:endParaRPr>
          </a:p>
          <a:p>
            <a:pPr algn="ctr"/>
            <a:r>
              <a:rPr lang="pt-BR" sz="2400" b="1" dirty="0">
                <a:solidFill>
                  <a:schemeClr val="lt1"/>
                </a:solidFill>
                <a:latin typeface="Georgia"/>
                <a:ea typeface="Georgia"/>
                <a:cs typeface="Georgia"/>
              </a:rPr>
              <a:t>25% DO TOTAL</a:t>
            </a:r>
          </a:p>
          <a:p>
            <a:endParaRPr lang="pt-BR" sz="2400" b="1" dirty="0">
              <a:solidFill>
                <a:schemeClr val="lt1"/>
              </a:solidFill>
              <a:latin typeface="Georgia"/>
              <a:ea typeface="Georgia"/>
              <a:cs typeface="Georgia"/>
            </a:endParaRPr>
          </a:p>
        </p:txBody>
      </p:sp>
    </p:spTree>
    <p:extLst>
      <p:ext uri="{BB962C8B-B14F-4D97-AF65-F5344CB8AC3E}">
        <p14:creationId xmlns:p14="http://schemas.microsoft.com/office/powerpoint/2010/main" val="4168018159"/>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F243E"/>
        </a:solidFill>
        <a:effectLst/>
      </p:bgPr>
    </p:bg>
    <p:spTree>
      <p:nvGrpSpPr>
        <p:cNvPr id="1" name="Shape 78"/>
        <p:cNvGrpSpPr/>
        <p:nvPr/>
      </p:nvGrpSpPr>
      <p:grpSpPr>
        <a:xfrm>
          <a:off x="0" y="0"/>
          <a:ext cx="0" cy="0"/>
          <a:chOff x="0" y="0"/>
          <a:chExt cx="0" cy="0"/>
        </a:xfrm>
      </p:grpSpPr>
      <p:pic>
        <p:nvPicPr>
          <p:cNvPr id="79" name="Shape 79" descr="logo_nova_atricon (1).png"/>
          <p:cNvPicPr preferRelativeResize="0"/>
          <p:nvPr/>
        </p:nvPicPr>
        <p:blipFill rotWithShape="1">
          <a:blip r:embed="rId3">
            <a:alphaModFix/>
          </a:blip>
          <a:srcRect/>
          <a:stretch/>
        </p:blipFill>
        <p:spPr>
          <a:xfrm>
            <a:off x="5989723" y="6011350"/>
            <a:ext cx="3042300" cy="707700"/>
          </a:xfrm>
          <a:prstGeom prst="rect">
            <a:avLst/>
          </a:prstGeom>
          <a:noFill/>
          <a:ln>
            <a:noFill/>
          </a:ln>
        </p:spPr>
      </p:pic>
      <p:sp>
        <p:nvSpPr>
          <p:cNvPr id="81" name="Shape 81"/>
          <p:cNvSpPr txBox="1"/>
          <p:nvPr/>
        </p:nvSpPr>
        <p:spPr>
          <a:xfrm>
            <a:off x="539552" y="164525"/>
            <a:ext cx="7482600" cy="377454"/>
          </a:xfrm>
          <a:prstGeom prst="rect">
            <a:avLst/>
          </a:prstGeom>
          <a:noFill/>
          <a:ln>
            <a:noFill/>
          </a:ln>
        </p:spPr>
        <p:txBody>
          <a:bodyPr lIns="91425" tIns="91425" rIns="91425" bIns="91425" anchor="t" anchorCtr="0">
            <a:noAutofit/>
          </a:bodyPr>
          <a:lstStyle/>
          <a:p>
            <a:pPr lvl="0" algn="ctr"/>
            <a:r>
              <a:rPr lang="pt-BR" sz="2800" b="1" dirty="0" smtClean="0">
                <a:solidFill>
                  <a:srgbClr val="FFC000"/>
                </a:solidFill>
                <a:latin typeface="Georgia"/>
                <a:ea typeface="Georgia"/>
                <a:cs typeface="Georgia"/>
                <a:sym typeface="Georgia"/>
              </a:rPr>
              <a:t>6.</a:t>
            </a:r>
            <a:r>
              <a:rPr lang="pt-BR" sz="2700" b="1" dirty="0" smtClean="0">
                <a:solidFill>
                  <a:srgbClr val="FFC000"/>
                </a:solidFill>
                <a:latin typeface="Georgia"/>
                <a:ea typeface="Georgia"/>
                <a:cs typeface="Georgia"/>
                <a:sym typeface="Georgia"/>
              </a:rPr>
              <a:t> </a:t>
            </a:r>
            <a:r>
              <a:rPr lang="pt-BR" sz="2800" b="1" dirty="0">
                <a:solidFill>
                  <a:srgbClr val="FFC000"/>
                </a:solidFill>
                <a:latin typeface="Georgia"/>
                <a:ea typeface="Georgia"/>
                <a:cs typeface="Georgia"/>
                <a:sym typeface="Georgia"/>
              </a:rPr>
              <a:t>Resultado do TCEMG/2017</a:t>
            </a:r>
            <a:endParaRPr lang="pt-BR" sz="2800" dirty="0"/>
          </a:p>
        </p:txBody>
      </p:sp>
      <p:pic>
        <p:nvPicPr>
          <p:cNvPr id="5" name="Imagem 4" descr="Descrição: C:\Users\rralmeida\Documents\Os Meus Ficheiros Recebidos\logo_tce_reduzida_media.png"/>
          <p:cNvPicPr/>
          <p:nvPr/>
        </p:nvPicPr>
        <p:blipFill>
          <a:blip r:embed="rId4">
            <a:extLst>
              <a:ext uri="{28A0092B-C50C-407E-A947-70E740481C1C}">
                <a14:useLocalDpi xmlns:a14="http://schemas.microsoft.com/office/drawing/2010/main" val="0"/>
              </a:ext>
            </a:extLst>
          </a:blip>
          <a:srcRect/>
          <a:stretch>
            <a:fillRect/>
          </a:stretch>
        </p:blipFill>
        <p:spPr bwMode="auto">
          <a:xfrm>
            <a:off x="142844" y="6057900"/>
            <a:ext cx="800100" cy="800100"/>
          </a:xfrm>
          <a:prstGeom prst="rect">
            <a:avLst/>
          </a:prstGeom>
          <a:noFill/>
          <a:ln>
            <a:noFill/>
          </a:ln>
        </p:spPr>
      </p:pic>
      <p:sp>
        <p:nvSpPr>
          <p:cNvPr id="3" name="Retângulo 2"/>
          <p:cNvSpPr/>
          <p:nvPr/>
        </p:nvSpPr>
        <p:spPr>
          <a:xfrm>
            <a:off x="142844" y="786475"/>
            <a:ext cx="9001156" cy="5909310"/>
          </a:xfrm>
          <a:prstGeom prst="rect">
            <a:avLst/>
          </a:prstGeom>
        </p:spPr>
        <p:txBody>
          <a:bodyPr wrap="square">
            <a:spAutoFit/>
          </a:bodyPr>
          <a:lstStyle/>
          <a:p>
            <a:r>
              <a:rPr lang="pt-BR" sz="2400" b="1" dirty="0">
                <a:solidFill>
                  <a:schemeClr val="lt1"/>
                </a:solidFill>
                <a:latin typeface="Georgia"/>
                <a:ea typeface="Georgia"/>
                <a:cs typeface="Georgia"/>
              </a:rPr>
              <a:t>10 </a:t>
            </a:r>
            <a:r>
              <a:rPr lang="pt-BR" sz="2400" b="1" dirty="0" err="1">
                <a:solidFill>
                  <a:schemeClr val="lt1"/>
                </a:solidFill>
                <a:latin typeface="Georgia"/>
                <a:ea typeface="Georgia"/>
                <a:cs typeface="Georgia"/>
              </a:rPr>
              <a:t>QATC’s</a:t>
            </a:r>
            <a:r>
              <a:rPr lang="pt-BR" sz="2400" b="1" dirty="0">
                <a:solidFill>
                  <a:schemeClr val="lt1"/>
                </a:solidFill>
                <a:latin typeface="Georgia"/>
                <a:ea typeface="Georgia"/>
                <a:cs typeface="Georgia"/>
              </a:rPr>
              <a:t> avaliados como </a:t>
            </a:r>
            <a:r>
              <a:rPr lang="pt-BR" sz="2400" b="1" i="1" dirty="0">
                <a:solidFill>
                  <a:schemeClr val="lt1"/>
                </a:solidFill>
                <a:latin typeface="Georgia"/>
                <a:ea typeface="Georgia"/>
                <a:cs typeface="Georgia"/>
              </a:rPr>
              <a:t>em desenvolvimento </a:t>
            </a:r>
            <a:r>
              <a:rPr lang="pt-BR" sz="2400" b="1" dirty="0">
                <a:solidFill>
                  <a:schemeClr val="lt1"/>
                </a:solidFill>
                <a:latin typeface="Georgia"/>
                <a:ea typeface="Georgia"/>
                <a:cs typeface="Georgia"/>
              </a:rPr>
              <a:t>– </a:t>
            </a:r>
            <a:r>
              <a:rPr lang="pt-BR" sz="2400" b="1" dirty="0" smtClean="0">
                <a:solidFill>
                  <a:schemeClr val="lt1"/>
                </a:solidFill>
                <a:latin typeface="Georgia"/>
                <a:ea typeface="Georgia"/>
                <a:cs typeface="Georgia"/>
              </a:rPr>
              <a:t>nota 2 </a:t>
            </a:r>
          </a:p>
          <a:p>
            <a:pPr marL="285750" indent="-285750">
              <a:lnSpc>
                <a:spcPct val="150000"/>
              </a:lnSpc>
              <a:buFont typeface="Arial" panose="020B0604020202020204" pitchFamily="34" charset="0"/>
              <a:buChar char="•"/>
            </a:pPr>
            <a:r>
              <a:rPr lang="pt-BR" sz="1800" dirty="0">
                <a:solidFill>
                  <a:schemeClr val="lt1"/>
                </a:solidFill>
                <a:latin typeface="Georgia"/>
                <a:ea typeface="Georgia"/>
                <a:cs typeface="Georgia"/>
              </a:rPr>
              <a:t>CÓDIGO DE ÉTICA PARA MEMBROS E SERVIDORES</a:t>
            </a:r>
          </a:p>
          <a:p>
            <a:pPr marL="285750" indent="-285750">
              <a:lnSpc>
                <a:spcPct val="150000"/>
              </a:lnSpc>
              <a:buFont typeface="Arial" panose="020B0604020202020204" pitchFamily="34" charset="0"/>
              <a:buChar char="•"/>
            </a:pPr>
            <a:r>
              <a:rPr lang="pt-BR" sz="1800" dirty="0">
                <a:solidFill>
                  <a:schemeClr val="lt1"/>
                </a:solidFill>
                <a:latin typeface="Georgia"/>
                <a:ea typeface="Georgia"/>
                <a:cs typeface="Georgia"/>
              </a:rPr>
              <a:t>CONTROLE INTERNO 		</a:t>
            </a:r>
          </a:p>
          <a:p>
            <a:pPr marL="285750" indent="-285750">
              <a:lnSpc>
                <a:spcPct val="150000"/>
              </a:lnSpc>
              <a:buFont typeface="Arial" panose="020B0604020202020204" pitchFamily="34" charset="0"/>
              <a:buChar char="•"/>
            </a:pPr>
            <a:r>
              <a:rPr lang="pt-BR" sz="1800" dirty="0">
                <a:solidFill>
                  <a:schemeClr val="lt1"/>
                </a:solidFill>
                <a:latin typeface="Georgia"/>
                <a:ea typeface="Georgia"/>
                <a:cs typeface="Georgia"/>
              </a:rPr>
              <a:t> CONTROLE EXTERNO CONCOMITANTE			</a:t>
            </a:r>
          </a:p>
          <a:p>
            <a:pPr marL="285750" indent="-285750">
              <a:lnSpc>
                <a:spcPct val="150000"/>
              </a:lnSpc>
              <a:buFont typeface="Arial" panose="020B0604020202020204" pitchFamily="34" charset="0"/>
              <a:buChar char="•"/>
            </a:pPr>
            <a:r>
              <a:rPr lang="pt-BR" sz="1800" dirty="0">
                <a:solidFill>
                  <a:schemeClr val="lt1"/>
                </a:solidFill>
                <a:latin typeface="Georgia"/>
                <a:ea typeface="Georgia"/>
                <a:cs typeface="Georgia"/>
              </a:rPr>
              <a:t>ACOMPANHAMENTO DAS DECISÕES	</a:t>
            </a:r>
          </a:p>
          <a:p>
            <a:pPr marL="285750" indent="-285750">
              <a:lnSpc>
                <a:spcPct val="150000"/>
              </a:lnSpc>
              <a:buFont typeface="Arial" panose="020B0604020202020204" pitchFamily="34" charset="0"/>
              <a:buChar char="•"/>
            </a:pPr>
            <a:r>
              <a:rPr lang="pt-BR" sz="1800" dirty="0">
                <a:solidFill>
                  <a:schemeClr val="lt1"/>
                </a:solidFill>
                <a:latin typeface="Georgia"/>
                <a:ea typeface="Georgia"/>
                <a:cs typeface="Georgia"/>
              </a:rPr>
              <a:t> PROCESSO DE AUDITORIA DE CONFORMIDADE			</a:t>
            </a:r>
            <a:endParaRPr lang="pt-BR" sz="1800" dirty="0" smtClean="0">
              <a:solidFill>
                <a:schemeClr val="lt1"/>
              </a:solidFill>
              <a:latin typeface="Georgia"/>
              <a:ea typeface="Georgia"/>
              <a:cs typeface="Georgia"/>
            </a:endParaRPr>
          </a:p>
          <a:p>
            <a:pPr marL="285750" indent="-285750">
              <a:lnSpc>
                <a:spcPct val="150000"/>
              </a:lnSpc>
              <a:buFont typeface="Arial" panose="020B0604020202020204" pitchFamily="34" charset="0"/>
              <a:buChar char="•"/>
            </a:pPr>
            <a:r>
              <a:rPr lang="pt-BR" sz="1800" dirty="0" smtClean="0">
                <a:solidFill>
                  <a:schemeClr val="lt1"/>
                </a:solidFill>
                <a:latin typeface="Georgia"/>
                <a:ea typeface="Georgia"/>
                <a:cs typeface="Georgia"/>
              </a:rPr>
              <a:t>FUNDAMENTOS DA AUDITORIA OPERACIONAL	</a:t>
            </a:r>
            <a:r>
              <a:rPr lang="pt-BR" sz="2400" b="1" dirty="0" smtClean="0">
                <a:solidFill>
                  <a:schemeClr val="lt1"/>
                </a:solidFill>
                <a:latin typeface="Georgia"/>
                <a:ea typeface="Georgia"/>
                <a:cs typeface="Georgia"/>
              </a:rPr>
              <a:t>35,7% do  total</a:t>
            </a:r>
          </a:p>
          <a:p>
            <a:pPr marL="285750" indent="-285750">
              <a:lnSpc>
                <a:spcPct val="150000"/>
              </a:lnSpc>
              <a:buFont typeface="Arial" panose="020B0604020202020204" pitchFamily="34" charset="0"/>
              <a:buChar char="•"/>
            </a:pPr>
            <a:r>
              <a:rPr lang="pt-BR" sz="1800" dirty="0" smtClean="0">
                <a:solidFill>
                  <a:schemeClr val="lt1"/>
                </a:solidFill>
                <a:latin typeface="Georgia"/>
                <a:ea typeface="Georgia"/>
                <a:cs typeface="Georgia"/>
              </a:rPr>
              <a:t>RESULTADO DA AUDITORIA OPERACIONAL			</a:t>
            </a:r>
          </a:p>
          <a:p>
            <a:pPr marL="285750" indent="-285750">
              <a:lnSpc>
                <a:spcPct val="150000"/>
              </a:lnSpc>
              <a:buFont typeface="Arial" panose="020B0604020202020204" pitchFamily="34" charset="0"/>
              <a:buChar char="•"/>
            </a:pPr>
            <a:r>
              <a:rPr lang="pt-BR" sz="1800" dirty="0" smtClean="0">
                <a:solidFill>
                  <a:schemeClr val="lt1"/>
                </a:solidFill>
                <a:latin typeface="Georgia"/>
                <a:ea typeface="Georgia"/>
                <a:cs typeface="Georgia"/>
              </a:rPr>
              <a:t>AUDITORIA </a:t>
            </a:r>
            <a:r>
              <a:rPr lang="pt-BR" sz="1800" dirty="0">
                <a:solidFill>
                  <a:schemeClr val="lt1"/>
                </a:solidFill>
                <a:latin typeface="Georgia"/>
                <a:ea typeface="Georgia"/>
                <a:cs typeface="Georgia"/>
              </a:rPr>
              <a:t>FINANCEIRA		</a:t>
            </a:r>
          </a:p>
          <a:p>
            <a:pPr marL="285750" indent="-285750">
              <a:lnSpc>
                <a:spcPct val="150000"/>
              </a:lnSpc>
              <a:buFont typeface="Arial" panose="020B0604020202020204" pitchFamily="34" charset="0"/>
              <a:buChar char="•"/>
            </a:pPr>
            <a:r>
              <a:rPr lang="pt-BR" sz="1800" dirty="0">
                <a:solidFill>
                  <a:schemeClr val="lt1"/>
                </a:solidFill>
                <a:latin typeface="Georgia"/>
                <a:ea typeface="Georgia"/>
                <a:cs typeface="Georgia"/>
              </a:rPr>
              <a:t>AUDITORIAS COM TEMAS ESPECÍFICOS			</a:t>
            </a:r>
          </a:p>
          <a:p>
            <a:pPr marL="285750" indent="-285750">
              <a:lnSpc>
                <a:spcPct val="150000"/>
              </a:lnSpc>
              <a:buFont typeface="Arial" panose="020B0604020202020204" pitchFamily="34" charset="0"/>
              <a:buChar char="•"/>
            </a:pPr>
            <a:r>
              <a:rPr lang="pt-BR" sz="1800" dirty="0">
                <a:solidFill>
                  <a:schemeClr val="lt1"/>
                </a:solidFill>
                <a:latin typeface="Georgia"/>
                <a:ea typeface="Georgia"/>
                <a:cs typeface="Georgia"/>
              </a:rPr>
              <a:t>COMUNICAÇÃO COM A MÍDIA, COM OS CIDADÃOS E COM AS ORGANIZAÇÕES DA </a:t>
            </a:r>
            <a:r>
              <a:rPr lang="pt-BR" sz="1800" dirty="0" err="1">
                <a:solidFill>
                  <a:schemeClr val="lt1"/>
                </a:solidFill>
                <a:latin typeface="Georgia"/>
                <a:ea typeface="Georgia"/>
                <a:cs typeface="Georgia"/>
              </a:rPr>
              <a:t>DA</a:t>
            </a:r>
            <a:r>
              <a:rPr lang="pt-BR" sz="1800" dirty="0">
                <a:solidFill>
                  <a:schemeClr val="lt1"/>
                </a:solidFill>
                <a:latin typeface="Georgia"/>
                <a:ea typeface="Georgia"/>
                <a:cs typeface="Georgia"/>
              </a:rPr>
              <a:t> SOCIEDADE CIVIL</a:t>
            </a:r>
          </a:p>
          <a:p>
            <a:endParaRPr lang="pt-BR" sz="2400" b="1" dirty="0" smtClean="0">
              <a:solidFill>
                <a:schemeClr val="lt1"/>
              </a:solidFill>
              <a:latin typeface="Georgia"/>
              <a:ea typeface="Georgia"/>
              <a:cs typeface="Georgia"/>
            </a:endParaRPr>
          </a:p>
          <a:p>
            <a:r>
              <a:rPr lang="pt-BR" sz="2000" b="1" dirty="0">
                <a:solidFill>
                  <a:schemeClr val="lt1"/>
                </a:solidFill>
                <a:latin typeface="Georgia"/>
                <a:ea typeface="Georgia"/>
                <a:cs typeface="Georgia"/>
              </a:rPr>
              <a:t>	</a:t>
            </a:r>
            <a:r>
              <a:rPr lang="pt-BR" sz="2400" b="1" dirty="0">
                <a:solidFill>
                  <a:schemeClr val="lt1"/>
                </a:solidFill>
                <a:latin typeface="Georgia"/>
                <a:ea typeface="Georgia"/>
                <a:cs typeface="Georgia"/>
              </a:rPr>
              <a:t>	</a:t>
            </a:r>
          </a:p>
        </p:txBody>
      </p:sp>
    </p:spTree>
    <p:extLst>
      <p:ext uri="{BB962C8B-B14F-4D97-AF65-F5344CB8AC3E}">
        <p14:creationId xmlns:p14="http://schemas.microsoft.com/office/powerpoint/2010/main" val="96083084"/>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F243E"/>
        </a:solidFill>
        <a:effectLst/>
      </p:bgPr>
    </p:bg>
    <p:spTree>
      <p:nvGrpSpPr>
        <p:cNvPr id="1" name="Shape 78"/>
        <p:cNvGrpSpPr/>
        <p:nvPr/>
      </p:nvGrpSpPr>
      <p:grpSpPr>
        <a:xfrm>
          <a:off x="0" y="0"/>
          <a:ext cx="0" cy="0"/>
          <a:chOff x="0" y="0"/>
          <a:chExt cx="0" cy="0"/>
        </a:xfrm>
      </p:grpSpPr>
      <p:pic>
        <p:nvPicPr>
          <p:cNvPr id="79" name="Shape 79" descr="logo_nova_atricon (1).png"/>
          <p:cNvPicPr preferRelativeResize="0"/>
          <p:nvPr/>
        </p:nvPicPr>
        <p:blipFill rotWithShape="1">
          <a:blip r:embed="rId3">
            <a:alphaModFix/>
          </a:blip>
          <a:srcRect/>
          <a:stretch/>
        </p:blipFill>
        <p:spPr>
          <a:xfrm>
            <a:off x="5989723" y="6011350"/>
            <a:ext cx="3042300" cy="707700"/>
          </a:xfrm>
          <a:prstGeom prst="rect">
            <a:avLst/>
          </a:prstGeom>
          <a:noFill/>
          <a:ln>
            <a:noFill/>
          </a:ln>
        </p:spPr>
      </p:pic>
      <p:sp>
        <p:nvSpPr>
          <p:cNvPr id="81" name="Shape 81"/>
          <p:cNvSpPr txBox="1"/>
          <p:nvPr/>
        </p:nvSpPr>
        <p:spPr>
          <a:xfrm>
            <a:off x="539552" y="164525"/>
            <a:ext cx="7482600" cy="377454"/>
          </a:xfrm>
          <a:prstGeom prst="rect">
            <a:avLst/>
          </a:prstGeom>
          <a:noFill/>
          <a:ln>
            <a:noFill/>
          </a:ln>
        </p:spPr>
        <p:txBody>
          <a:bodyPr lIns="91425" tIns="91425" rIns="91425" bIns="91425" anchor="t" anchorCtr="0">
            <a:noAutofit/>
          </a:bodyPr>
          <a:lstStyle/>
          <a:p>
            <a:pPr lvl="0" algn="ctr"/>
            <a:r>
              <a:rPr lang="pt-BR" sz="2800" b="1" dirty="0" smtClean="0">
                <a:solidFill>
                  <a:srgbClr val="FFC000"/>
                </a:solidFill>
                <a:latin typeface="Georgia"/>
                <a:ea typeface="Georgia"/>
                <a:cs typeface="Georgia"/>
                <a:sym typeface="Georgia"/>
              </a:rPr>
              <a:t>6.</a:t>
            </a:r>
            <a:r>
              <a:rPr lang="pt-BR" sz="2700" b="1" dirty="0" smtClean="0">
                <a:solidFill>
                  <a:srgbClr val="FFC000"/>
                </a:solidFill>
                <a:latin typeface="Georgia"/>
                <a:ea typeface="Georgia"/>
                <a:cs typeface="Georgia"/>
                <a:sym typeface="Georgia"/>
              </a:rPr>
              <a:t> </a:t>
            </a:r>
            <a:r>
              <a:rPr lang="pt-BR" sz="2800" b="1" dirty="0">
                <a:solidFill>
                  <a:srgbClr val="FFC000"/>
                </a:solidFill>
                <a:latin typeface="Georgia"/>
                <a:ea typeface="Georgia"/>
                <a:cs typeface="Georgia"/>
                <a:sym typeface="Georgia"/>
              </a:rPr>
              <a:t>Resultado do TCEMG/2017</a:t>
            </a:r>
            <a:endParaRPr lang="pt-BR" sz="2800" dirty="0"/>
          </a:p>
        </p:txBody>
      </p:sp>
      <p:pic>
        <p:nvPicPr>
          <p:cNvPr id="5" name="Imagem 4" descr="Descrição: C:\Users\rralmeida\Documents\Os Meus Ficheiros Recebidos\logo_tce_reduzida_media.png"/>
          <p:cNvPicPr/>
          <p:nvPr/>
        </p:nvPicPr>
        <p:blipFill>
          <a:blip r:embed="rId4">
            <a:extLst>
              <a:ext uri="{28A0092B-C50C-407E-A947-70E740481C1C}">
                <a14:useLocalDpi xmlns:a14="http://schemas.microsoft.com/office/drawing/2010/main" val="0"/>
              </a:ext>
            </a:extLst>
          </a:blip>
          <a:srcRect/>
          <a:stretch>
            <a:fillRect/>
          </a:stretch>
        </p:blipFill>
        <p:spPr bwMode="auto">
          <a:xfrm>
            <a:off x="251520" y="5984236"/>
            <a:ext cx="800100" cy="800100"/>
          </a:xfrm>
          <a:prstGeom prst="rect">
            <a:avLst/>
          </a:prstGeom>
          <a:noFill/>
          <a:ln>
            <a:noFill/>
          </a:ln>
        </p:spPr>
      </p:pic>
      <p:sp>
        <p:nvSpPr>
          <p:cNvPr id="3" name="Retângulo 2"/>
          <p:cNvSpPr/>
          <p:nvPr/>
        </p:nvSpPr>
        <p:spPr>
          <a:xfrm>
            <a:off x="251520" y="817038"/>
            <a:ext cx="8352928" cy="5170646"/>
          </a:xfrm>
          <a:prstGeom prst="rect">
            <a:avLst/>
          </a:prstGeom>
        </p:spPr>
        <p:txBody>
          <a:bodyPr wrap="square">
            <a:spAutoFit/>
          </a:bodyPr>
          <a:lstStyle/>
          <a:p>
            <a:r>
              <a:rPr lang="pt-BR" sz="2400" b="1" dirty="0">
                <a:solidFill>
                  <a:schemeClr val="lt1"/>
                </a:solidFill>
                <a:latin typeface="Georgia"/>
                <a:ea typeface="Georgia"/>
                <a:cs typeface="Georgia"/>
              </a:rPr>
              <a:t>6 </a:t>
            </a:r>
            <a:r>
              <a:rPr lang="pt-BR" sz="2400" b="1" dirty="0" err="1">
                <a:solidFill>
                  <a:schemeClr val="lt1"/>
                </a:solidFill>
                <a:latin typeface="Georgia"/>
                <a:ea typeface="Georgia"/>
                <a:cs typeface="Georgia"/>
              </a:rPr>
              <a:t>QATC’s</a:t>
            </a:r>
            <a:r>
              <a:rPr lang="pt-BR" sz="2400" b="1" dirty="0">
                <a:solidFill>
                  <a:schemeClr val="lt1"/>
                </a:solidFill>
                <a:latin typeface="Georgia"/>
                <a:ea typeface="Georgia"/>
                <a:cs typeface="Georgia"/>
              </a:rPr>
              <a:t> avaliados como insatisfatório – nota 1</a:t>
            </a:r>
          </a:p>
          <a:p>
            <a:endParaRPr lang="pt-BR" sz="2400" b="1" dirty="0" smtClean="0">
              <a:solidFill>
                <a:schemeClr val="lt1"/>
              </a:solidFill>
              <a:latin typeface="Georgia"/>
              <a:ea typeface="Georgia"/>
              <a:cs typeface="Georgia"/>
            </a:endParaRPr>
          </a:p>
          <a:p>
            <a:pPr marL="342900" indent="-342900" algn="just">
              <a:lnSpc>
                <a:spcPct val="150000"/>
              </a:lnSpc>
              <a:buFont typeface="Arial" panose="020B0604020202020204" pitchFamily="34" charset="0"/>
              <a:buChar char="•"/>
            </a:pPr>
            <a:r>
              <a:rPr lang="pt-BR" sz="2000" dirty="0" smtClean="0">
                <a:solidFill>
                  <a:schemeClr val="lt1"/>
                </a:solidFill>
                <a:latin typeface="Georgia"/>
                <a:ea typeface="Georgia"/>
                <a:cs typeface="Georgia"/>
              </a:rPr>
              <a:t>CORREGEDORIA</a:t>
            </a:r>
            <a:endParaRPr lang="pt-BR" sz="2000" dirty="0">
              <a:solidFill>
                <a:schemeClr val="lt1"/>
              </a:solidFill>
              <a:latin typeface="Georgia"/>
              <a:ea typeface="Georgia"/>
              <a:cs typeface="Georgia"/>
            </a:endParaRPr>
          </a:p>
          <a:p>
            <a:pPr marL="342900" indent="-342900" algn="just">
              <a:lnSpc>
                <a:spcPct val="150000"/>
              </a:lnSpc>
              <a:buFont typeface="Arial" panose="020B0604020202020204" pitchFamily="34" charset="0"/>
              <a:buChar char="•"/>
            </a:pPr>
            <a:r>
              <a:rPr lang="pt-BR" sz="2000" dirty="0">
                <a:solidFill>
                  <a:schemeClr val="lt1"/>
                </a:solidFill>
                <a:latin typeface="Georgia"/>
                <a:ea typeface="Georgia"/>
                <a:cs typeface="Georgia"/>
              </a:rPr>
              <a:t>AGILIDADE NO JULGAMENTO DE PROCESSOS E GERENCIAMENTO DE  PRAZOS PELOS TRIBUNAIS DE </a:t>
            </a:r>
            <a:r>
              <a:rPr lang="pt-BR" sz="2000" dirty="0" smtClean="0">
                <a:solidFill>
                  <a:schemeClr val="lt1"/>
                </a:solidFill>
                <a:latin typeface="Georgia"/>
                <a:ea typeface="Georgia"/>
                <a:cs typeface="Georgia"/>
              </a:rPr>
              <a:t>CONTAS.</a:t>
            </a:r>
          </a:p>
          <a:p>
            <a:pPr marL="342900" indent="-342900" algn="just">
              <a:lnSpc>
                <a:spcPct val="150000"/>
              </a:lnSpc>
              <a:buFont typeface="Arial" panose="020B0604020202020204" pitchFamily="34" charset="0"/>
              <a:buChar char="•"/>
            </a:pPr>
            <a:r>
              <a:rPr lang="pt-BR" sz="2000" dirty="0" smtClean="0">
                <a:solidFill>
                  <a:schemeClr val="lt1"/>
                </a:solidFill>
                <a:latin typeface="Georgia"/>
                <a:ea typeface="Georgia"/>
                <a:cs typeface="Georgia"/>
              </a:rPr>
              <a:t>DESENVOLVIMENTO </a:t>
            </a:r>
            <a:r>
              <a:rPr lang="pt-BR" sz="2000" dirty="0">
                <a:solidFill>
                  <a:schemeClr val="lt1"/>
                </a:solidFill>
                <a:latin typeface="Georgia"/>
                <a:ea typeface="Georgia"/>
                <a:cs typeface="Georgia"/>
              </a:rPr>
              <a:t>LOCAL	</a:t>
            </a:r>
          </a:p>
          <a:p>
            <a:pPr marL="342900" indent="-342900" algn="just">
              <a:lnSpc>
                <a:spcPct val="150000"/>
              </a:lnSpc>
              <a:buFont typeface="Arial" panose="020B0604020202020204" pitchFamily="34" charset="0"/>
              <a:buChar char="•"/>
            </a:pPr>
            <a:r>
              <a:rPr lang="pt-BR" sz="2000" dirty="0">
                <a:solidFill>
                  <a:schemeClr val="lt1"/>
                </a:solidFill>
                <a:latin typeface="Georgia"/>
                <a:ea typeface="Georgia"/>
                <a:cs typeface="Georgia"/>
              </a:rPr>
              <a:t>PLANO DE AUDITORIA E GESTÃO DA QUALIDADE	</a:t>
            </a:r>
          </a:p>
          <a:p>
            <a:pPr marL="342900" indent="-342900" algn="just">
              <a:lnSpc>
                <a:spcPct val="150000"/>
              </a:lnSpc>
              <a:buFont typeface="Arial" panose="020B0604020202020204" pitchFamily="34" charset="0"/>
              <a:buChar char="•"/>
            </a:pPr>
            <a:r>
              <a:rPr lang="pt-BR" sz="2000" dirty="0">
                <a:solidFill>
                  <a:schemeClr val="lt1"/>
                </a:solidFill>
                <a:latin typeface="Georgia"/>
                <a:ea typeface="Georgia"/>
                <a:cs typeface="Georgia"/>
              </a:rPr>
              <a:t>FUNDAMENTOS DA AUDITORIA DE </a:t>
            </a:r>
            <a:r>
              <a:rPr lang="pt-BR" sz="2000" dirty="0" smtClean="0">
                <a:solidFill>
                  <a:schemeClr val="lt1"/>
                </a:solidFill>
                <a:latin typeface="Georgia"/>
                <a:ea typeface="Georgia"/>
                <a:cs typeface="Georgia"/>
              </a:rPr>
              <a:t>CONFORMIDADE</a:t>
            </a:r>
            <a:endParaRPr lang="pt-BR" sz="2000" dirty="0">
              <a:solidFill>
                <a:schemeClr val="lt1"/>
              </a:solidFill>
              <a:latin typeface="Georgia"/>
              <a:ea typeface="Georgia"/>
              <a:cs typeface="Georgia"/>
            </a:endParaRPr>
          </a:p>
          <a:p>
            <a:pPr marL="342900" indent="-342900" algn="just">
              <a:lnSpc>
                <a:spcPct val="150000"/>
              </a:lnSpc>
              <a:buFont typeface="Arial" panose="020B0604020202020204" pitchFamily="34" charset="0"/>
              <a:buChar char="•"/>
            </a:pPr>
            <a:r>
              <a:rPr lang="pt-BR" sz="2000" dirty="0">
                <a:solidFill>
                  <a:schemeClr val="lt1"/>
                </a:solidFill>
                <a:latin typeface="Georgia"/>
                <a:ea typeface="Georgia"/>
                <a:cs typeface="Georgia"/>
              </a:rPr>
              <a:t>FISCALIZAÇÃO DA EDUCAÇÃO		</a:t>
            </a:r>
            <a:r>
              <a:rPr lang="pt-BR" sz="2000" b="1" dirty="0">
                <a:solidFill>
                  <a:schemeClr val="lt1"/>
                </a:solidFill>
                <a:latin typeface="Georgia"/>
                <a:ea typeface="Georgia"/>
                <a:cs typeface="Georgia"/>
              </a:rPr>
              <a:t>	</a:t>
            </a:r>
          </a:p>
          <a:p>
            <a:pPr algn="ctr"/>
            <a:r>
              <a:rPr lang="pt-BR" sz="2400" b="1" dirty="0">
                <a:solidFill>
                  <a:schemeClr val="lt1"/>
                </a:solidFill>
                <a:latin typeface="Georgia"/>
                <a:ea typeface="Georgia"/>
                <a:cs typeface="Georgia"/>
              </a:rPr>
              <a:t>	</a:t>
            </a:r>
            <a:endParaRPr lang="pt-BR" sz="2400" b="1" dirty="0" smtClean="0">
              <a:solidFill>
                <a:schemeClr val="lt1"/>
              </a:solidFill>
              <a:latin typeface="Georgia"/>
              <a:ea typeface="Georgia"/>
              <a:cs typeface="Georgia"/>
            </a:endParaRPr>
          </a:p>
          <a:p>
            <a:pPr algn="ctr"/>
            <a:r>
              <a:rPr lang="pt-BR" sz="2400" b="1" dirty="0" smtClean="0">
                <a:solidFill>
                  <a:schemeClr val="lt1"/>
                </a:solidFill>
                <a:latin typeface="Georgia"/>
                <a:ea typeface="Georgia"/>
                <a:cs typeface="Georgia"/>
              </a:rPr>
              <a:t>21,4</a:t>
            </a:r>
            <a:r>
              <a:rPr lang="pt-BR" sz="2400" b="1" dirty="0">
                <a:solidFill>
                  <a:schemeClr val="lt1"/>
                </a:solidFill>
                <a:latin typeface="Georgia"/>
                <a:ea typeface="Georgia"/>
                <a:cs typeface="Georgia"/>
              </a:rPr>
              <a:t>% DO TOTAL</a:t>
            </a:r>
          </a:p>
          <a:p>
            <a:endParaRPr lang="pt-BR" sz="2400" b="1" dirty="0">
              <a:solidFill>
                <a:schemeClr val="lt1"/>
              </a:solidFill>
              <a:latin typeface="Georgia"/>
              <a:ea typeface="Georgia"/>
              <a:cs typeface="Georgia"/>
            </a:endParaRPr>
          </a:p>
        </p:txBody>
      </p:sp>
    </p:spTree>
    <p:extLst>
      <p:ext uri="{BB962C8B-B14F-4D97-AF65-F5344CB8AC3E}">
        <p14:creationId xmlns:p14="http://schemas.microsoft.com/office/powerpoint/2010/main" val="2659608188"/>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F243E"/>
        </a:solidFill>
        <a:effectLst/>
      </p:bgPr>
    </p:bg>
    <p:spTree>
      <p:nvGrpSpPr>
        <p:cNvPr id="1" name="Shape 78"/>
        <p:cNvGrpSpPr/>
        <p:nvPr/>
      </p:nvGrpSpPr>
      <p:grpSpPr>
        <a:xfrm>
          <a:off x="0" y="0"/>
          <a:ext cx="0" cy="0"/>
          <a:chOff x="0" y="0"/>
          <a:chExt cx="0" cy="0"/>
        </a:xfrm>
      </p:grpSpPr>
      <p:pic>
        <p:nvPicPr>
          <p:cNvPr id="79" name="Shape 79" descr="logo_nova_atricon (1).png"/>
          <p:cNvPicPr preferRelativeResize="0"/>
          <p:nvPr/>
        </p:nvPicPr>
        <p:blipFill rotWithShape="1">
          <a:blip r:embed="rId3">
            <a:alphaModFix/>
          </a:blip>
          <a:srcRect/>
          <a:stretch/>
        </p:blipFill>
        <p:spPr>
          <a:xfrm>
            <a:off x="5989723" y="6011350"/>
            <a:ext cx="3042300" cy="707700"/>
          </a:xfrm>
          <a:prstGeom prst="rect">
            <a:avLst/>
          </a:prstGeom>
          <a:noFill/>
          <a:ln>
            <a:noFill/>
          </a:ln>
        </p:spPr>
      </p:pic>
      <p:sp>
        <p:nvSpPr>
          <p:cNvPr id="81" name="Shape 81"/>
          <p:cNvSpPr txBox="1"/>
          <p:nvPr/>
        </p:nvSpPr>
        <p:spPr>
          <a:xfrm>
            <a:off x="539552" y="164525"/>
            <a:ext cx="7482600" cy="377454"/>
          </a:xfrm>
          <a:prstGeom prst="rect">
            <a:avLst/>
          </a:prstGeom>
          <a:noFill/>
          <a:ln>
            <a:noFill/>
          </a:ln>
        </p:spPr>
        <p:txBody>
          <a:bodyPr lIns="91425" tIns="91425" rIns="91425" bIns="91425" anchor="t" anchorCtr="0">
            <a:noAutofit/>
          </a:bodyPr>
          <a:lstStyle/>
          <a:p>
            <a:pPr lvl="0" algn="ctr"/>
            <a:r>
              <a:rPr lang="pt-BR" sz="2800" b="1" dirty="0" smtClean="0">
                <a:solidFill>
                  <a:srgbClr val="FFC000"/>
                </a:solidFill>
                <a:latin typeface="Georgia"/>
                <a:ea typeface="Georgia"/>
                <a:cs typeface="Georgia"/>
                <a:sym typeface="Georgia"/>
              </a:rPr>
              <a:t>6.</a:t>
            </a:r>
            <a:r>
              <a:rPr lang="pt-BR" sz="2700" b="1" dirty="0" smtClean="0">
                <a:solidFill>
                  <a:srgbClr val="FFC000"/>
                </a:solidFill>
                <a:latin typeface="Georgia"/>
                <a:ea typeface="Georgia"/>
                <a:cs typeface="Georgia"/>
                <a:sym typeface="Georgia"/>
              </a:rPr>
              <a:t> </a:t>
            </a:r>
            <a:r>
              <a:rPr lang="pt-BR" sz="2800" b="1" dirty="0">
                <a:solidFill>
                  <a:srgbClr val="FFC000"/>
                </a:solidFill>
                <a:latin typeface="Georgia"/>
                <a:ea typeface="Georgia"/>
                <a:cs typeface="Georgia"/>
                <a:sym typeface="Georgia"/>
              </a:rPr>
              <a:t>Resultado do TCEMG/2017</a:t>
            </a:r>
            <a:endParaRPr lang="pt-BR" sz="2800" dirty="0"/>
          </a:p>
        </p:txBody>
      </p:sp>
      <p:pic>
        <p:nvPicPr>
          <p:cNvPr id="5" name="Imagem 4" descr="Descrição: C:\Users\rralmeida\Documents\Os Meus Ficheiros Recebidos\logo_tce_reduzida_media.png"/>
          <p:cNvPicPr/>
          <p:nvPr/>
        </p:nvPicPr>
        <p:blipFill>
          <a:blip r:embed="rId4">
            <a:extLst>
              <a:ext uri="{28A0092B-C50C-407E-A947-70E740481C1C}">
                <a14:useLocalDpi xmlns:a14="http://schemas.microsoft.com/office/drawing/2010/main" val="0"/>
              </a:ext>
            </a:extLst>
          </a:blip>
          <a:srcRect/>
          <a:stretch>
            <a:fillRect/>
          </a:stretch>
        </p:blipFill>
        <p:spPr bwMode="auto">
          <a:xfrm>
            <a:off x="395536" y="5805264"/>
            <a:ext cx="800100" cy="800100"/>
          </a:xfrm>
          <a:prstGeom prst="rect">
            <a:avLst/>
          </a:prstGeom>
          <a:noFill/>
          <a:ln>
            <a:noFill/>
          </a:ln>
        </p:spPr>
      </p:pic>
      <p:sp>
        <p:nvSpPr>
          <p:cNvPr id="3" name="Retângulo 2"/>
          <p:cNvSpPr/>
          <p:nvPr/>
        </p:nvSpPr>
        <p:spPr>
          <a:xfrm>
            <a:off x="251520" y="817038"/>
            <a:ext cx="8568952" cy="4339650"/>
          </a:xfrm>
          <a:prstGeom prst="rect">
            <a:avLst/>
          </a:prstGeom>
        </p:spPr>
        <p:txBody>
          <a:bodyPr wrap="square">
            <a:spAutoFit/>
          </a:bodyPr>
          <a:lstStyle/>
          <a:p>
            <a:r>
              <a:rPr lang="pt-BR" sz="2400" b="1" dirty="0">
                <a:solidFill>
                  <a:schemeClr val="lt1"/>
                </a:solidFill>
                <a:latin typeface="Georgia"/>
                <a:ea typeface="Georgia"/>
                <a:cs typeface="Georgia"/>
              </a:rPr>
              <a:t>2 </a:t>
            </a:r>
            <a:r>
              <a:rPr lang="pt-BR" sz="2400" b="1" dirty="0" err="1">
                <a:solidFill>
                  <a:schemeClr val="lt1"/>
                </a:solidFill>
                <a:latin typeface="Georgia"/>
                <a:ea typeface="Georgia"/>
                <a:cs typeface="Georgia"/>
              </a:rPr>
              <a:t>QATC’s</a:t>
            </a:r>
            <a:r>
              <a:rPr lang="pt-BR" sz="2400" b="1" dirty="0">
                <a:solidFill>
                  <a:schemeClr val="lt1"/>
                </a:solidFill>
                <a:latin typeface="Georgia"/>
                <a:ea typeface="Georgia"/>
                <a:cs typeface="Georgia"/>
              </a:rPr>
              <a:t> avaliados como </a:t>
            </a:r>
            <a:r>
              <a:rPr lang="pt-BR" sz="2400" b="1" i="1" dirty="0">
                <a:solidFill>
                  <a:schemeClr val="lt1"/>
                </a:solidFill>
                <a:latin typeface="Georgia"/>
                <a:ea typeface="Georgia"/>
                <a:cs typeface="Georgia"/>
              </a:rPr>
              <a:t>inexistente</a:t>
            </a:r>
            <a:r>
              <a:rPr lang="pt-BR" sz="2400" b="1" dirty="0">
                <a:solidFill>
                  <a:schemeClr val="lt1"/>
                </a:solidFill>
                <a:latin typeface="Georgia"/>
                <a:ea typeface="Georgia"/>
                <a:cs typeface="Georgia"/>
              </a:rPr>
              <a:t> ou </a:t>
            </a:r>
            <a:r>
              <a:rPr lang="pt-BR" sz="2400" b="1" i="1" dirty="0">
                <a:solidFill>
                  <a:schemeClr val="lt1"/>
                </a:solidFill>
                <a:latin typeface="Georgia"/>
                <a:ea typeface="Georgia"/>
                <a:cs typeface="Georgia"/>
              </a:rPr>
              <a:t>não funciona </a:t>
            </a:r>
            <a:r>
              <a:rPr lang="pt-BR" sz="2400" b="1" dirty="0">
                <a:solidFill>
                  <a:schemeClr val="lt1"/>
                </a:solidFill>
                <a:latin typeface="Georgia"/>
                <a:ea typeface="Georgia"/>
                <a:cs typeface="Georgia"/>
              </a:rPr>
              <a:t>– nota 0</a:t>
            </a:r>
          </a:p>
          <a:p>
            <a:endParaRPr lang="pt-BR" sz="2400" dirty="0" smtClean="0">
              <a:solidFill>
                <a:schemeClr val="lt1"/>
              </a:solidFill>
              <a:latin typeface="Georgia"/>
              <a:ea typeface="Georgia"/>
              <a:cs typeface="Georgia"/>
            </a:endParaRPr>
          </a:p>
          <a:p>
            <a:pPr marL="342900" indent="-342900">
              <a:lnSpc>
                <a:spcPct val="150000"/>
              </a:lnSpc>
              <a:buFont typeface="Arial" panose="020B0604020202020204" pitchFamily="34" charset="0"/>
              <a:buChar char="•"/>
            </a:pPr>
            <a:r>
              <a:rPr lang="pt-BR" sz="2400" dirty="0" smtClean="0">
                <a:solidFill>
                  <a:schemeClr val="lt1"/>
                </a:solidFill>
                <a:latin typeface="Georgia"/>
                <a:ea typeface="Georgia"/>
                <a:cs typeface="Georgia"/>
              </a:rPr>
              <a:t>ORDEM </a:t>
            </a:r>
            <a:r>
              <a:rPr lang="pt-BR" sz="2400" dirty="0">
                <a:solidFill>
                  <a:schemeClr val="lt1"/>
                </a:solidFill>
                <a:latin typeface="Georgia"/>
                <a:ea typeface="Georgia"/>
                <a:cs typeface="Georgia"/>
              </a:rPr>
              <a:t>NOS PAGAMENTOS PÚBLICOS	</a:t>
            </a:r>
          </a:p>
          <a:p>
            <a:pPr marL="342900" indent="-342900">
              <a:lnSpc>
                <a:spcPct val="150000"/>
              </a:lnSpc>
              <a:buFont typeface="Arial" panose="020B0604020202020204" pitchFamily="34" charset="0"/>
              <a:buChar char="•"/>
            </a:pPr>
            <a:r>
              <a:rPr lang="pt-BR" sz="2400" dirty="0">
                <a:solidFill>
                  <a:schemeClr val="lt1"/>
                </a:solidFill>
                <a:latin typeface="Georgia"/>
                <a:ea typeface="Georgia"/>
                <a:cs typeface="Georgia"/>
              </a:rPr>
              <a:t>RESULTADOS DAS AUDITORIAS DE CONFORMIDADE	</a:t>
            </a:r>
            <a:r>
              <a:rPr lang="pt-BR" sz="2400" b="1" dirty="0">
                <a:solidFill>
                  <a:schemeClr val="lt1"/>
                </a:solidFill>
                <a:latin typeface="Georgia"/>
                <a:ea typeface="Georgia"/>
                <a:cs typeface="Georgia"/>
              </a:rPr>
              <a:t>			</a:t>
            </a:r>
          </a:p>
          <a:p>
            <a:endParaRPr lang="pt-BR" sz="2400" b="1" dirty="0">
              <a:solidFill>
                <a:schemeClr val="lt1"/>
              </a:solidFill>
              <a:latin typeface="Georgia"/>
              <a:ea typeface="Georgia"/>
              <a:cs typeface="Georgia"/>
            </a:endParaRPr>
          </a:p>
          <a:p>
            <a:pPr algn="ctr"/>
            <a:r>
              <a:rPr lang="pt-BR" sz="2400" b="1" dirty="0">
                <a:solidFill>
                  <a:schemeClr val="lt1"/>
                </a:solidFill>
                <a:latin typeface="Georgia"/>
                <a:ea typeface="Georgia"/>
                <a:cs typeface="Georgia"/>
              </a:rPr>
              <a:t>7,2% DO TOTAL</a:t>
            </a:r>
          </a:p>
          <a:p>
            <a:r>
              <a:rPr lang="pt-BR" sz="2400" b="1" dirty="0">
                <a:solidFill>
                  <a:schemeClr val="lt1"/>
                </a:solidFill>
                <a:latin typeface="Georgia"/>
                <a:ea typeface="Georgia"/>
                <a:cs typeface="Georgia"/>
              </a:rPr>
              <a:t>				</a:t>
            </a:r>
          </a:p>
          <a:p>
            <a:endParaRPr lang="pt-BR" sz="2400" b="1" dirty="0">
              <a:solidFill>
                <a:schemeClr val="lt1"/>
              </a:solidFill>
              <a:latin typeface="Georgia"/>
              <a:ea typeface="Georgia"/>
              <a:cs typeface="Georgia"/>
            </a:endParaRPr>
          </a:p>
        </p:txBody>
      </p:sp>
    </p:spTree>
    <p:extLst>
      <p:ext uri="{BB962C8B-B14F-4D97-AF65-F5344CB8AC3E}">
        <p14:creationId xmlns:p14="http://schemas.microsoft.com/office/powerpoint/2010/main" val="2297596636"/>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F243E"/>
        </a:solidFill>
        <a:effectLst/>
      </p:bgPr>
    </p:bg>
    <p:spTree>
      <p:nvGrpSpPr>
        <p:cNvPr id="1" name="Shape 78"/>
        <p:cNvGrpSpPr/>
        <p:nvPr/>
      </p:nvGrpSpPr>
      <p:grpSpPr>
        <a:xfrm>
          <a:off x="0" y="0"/>
          <a:ext cx="0" cy="0"/>
          <a:chOff x="0" y="0"/>
          <a:chExt cx="0" cy="0"/>
        </a:xfrm>
      </p:grpSpPr>
      <p:pic>
        <p:nvPicPr>
          <p:cNvPr id="79" name="Shape 79" descr="logo_nova_atricon (1).png"/>
          <p:cNvPicPr preferRelativeResize="0"/>
          <p:nvPr/>
        </p:nvPicPr>
        <p:blipFill rotWithShape="1">
          <a:blip r:embed="rId3">
            <a:alphaModFix/>
          </a:blip>
          <a:srcRect/>
          <a:stretch/>
        </p:blipFill>
        <p:spPr>
          <a:xfrm>
            <a:off x="5574927" y="5912262"/>
            <a:ext cx="3042300" cy="685090"/>
          </a:xfrm>
          <a:prstGeom prst="rect">
            <a:avLst/>
          </a:prstGeom>
          <a:noFill/>
          <a:ln>
            <a:noFill/>
          </a:ln>
        </p:spPr>
      </p:pic>
      <p:sp>
        <p:nvSpPr>
          <p:cNvPr id="81" name="Shape 81"/>
          <p:cNvSpPr txBox="1"/>
          <p:nvPr/>
        </p:nvSpPr>
        <p:spPr>
          <a:xfrm>
            <a:off x="539552" y="164525"/>
            <a:ext cx="7482600" cy="377454"/>
          </a:xfrm>
          <a:prstGeom prst="rect">
            <a:avLst/>
          </a:prstGeom>
          <a:noFill/>
          <a:ln>
            <a:noFill/>
          </a:ln>
        </p:spPr>
        <p:txBody>
          <a:bodyPr lIns="91425" tIns="91425" rIns="91425" bIns="91425" anchor="t" anchorCtr="0">
            <a:noAutofit/>
          </a:bodyPr>
          <a:lstStyle/>
          <a:p>
            <a:pPr lvl="0" algn="ctr"/>
            <a:r>
              <a:rPr lang="pt-BR" sz="2800" b="1" dirty="0" smtClean="0">
                <a:solidFill>
                  <a:srgbClr val="FFC000"/>
                </a:solidFill>
                <a:latin typeface="Georgia"/>
                <a:ea typeface="Georgia"/>
                <a:cs typeface="Georgia"/>
                <a:sym typeface="Georgia"/>
              </a:rPr>
              <a:t>6.</a:t>
            </a:r>
            <a:r>
              <a:rPr lang="pt-BR" sz="2700" b="1" dirty="0" smtClean="0">
                <a:solidFill>
                  <a:srgbClr val="FFC000"/>
                </a:solidFill>
                <a:latin typeface="Georgia"/>
                <a:ea typeface="Georgia"/>
                <a:cs typeface="Georgia"/>
                <a:sym typeface="Georgia"/>
              </a:rPr>
              <a:t> </a:t>
            </a:r>
            <a:r>
              <a:rPr lang="pt-BR" sz="2800" b="1" dirty="0">
                <a:solidFill>
                  <a:srgbClr val="FFC000"/>
                </a:solidFill>
                <a:latin typeface="Georgia"/>
                <a:ea typeface="Georgia"/>
                <a:cs typeface="Georgia"/>
                <a:sym typeface="Georgia"/>
              </a:rPr>
              <a:t>Resultado do TCEMG/2017</a:t>
            </a:r>
            <a:endParaRPr lang="pt-BR" sz="2800" dirty="0"/>
          </a:p>
        </p:txBody>
      </p:sp>
      <p:pic>
        <p:nvPicPr>
          <p:cNvPr id="5" name="Imagem 4" descr="Descrição: C:\Users\rralmeida\Documents\Os Meus Ficheiros Recebidos\logo_tce_reduzida_media.png"/>
          <p:cNvPicPr/>
          <p:nvPr/>
        </p:nvPicPr>
        <p:blipFill>
          <a:blip r:embed="rId4">
            <a:extLst>
              <a:ext uri="{28A0092B-C50C-407E-A947-70E740481C1C}">
                <a14:useLocalDpi xmlns:a14="http://schemas.microsoft.com/office/drawing/2010/main" val="0"/>
              </a:ext>
            </a:extLst>
          </a:blip>
          <a:srcRect/>
          <a:stretch>
            <a:fillRect/>
          </a:stretch>
        </p:blipFill>
        <p:spPr bwMode="auto">
          <a:xfrm>
            <a:off x="822568" y="5868906"/>
            <a:ext cx="800100" cy="800100"/>
          </a:xfrm>
          <a:prstGeom prst="rect">
            <a:avLst/>
          </a:prstGeom>
          <a:noFill/>
          <a:ln>
            <a:noFill/>
          </a:ln>
        </p:spPr>
      </p:pic>
      <p:graphicFrame>
        <p:nvGraphicFramePr>
          <p:cNvPr id="6" name="Gráfico 5"/>
          <p:cNvGraphicFramePr/>
          <p:nvPr>
            <p:extLst>
              <p:ext uri="{D42A27DB-BD31-4B8C-83A1-F6EECF244321}">
                <p14:modId xmlns:p14="http://schemas.microsoft.com/office/powerpoint/2010/main" val="664780360"/>
              </p:ext>
            </p:extLst>
          </p:nvPr>
        </p:nvGraphicFramePr>
        <p:xfrm>
          <a:off x="822568" y="541979"/>
          <a:ext cx="7709872" cy="5691624"/>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91666200"/>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F243E"/>
        </a:solidFill>
        <a:effectLst/>
      </p:bgPr>
    </p:bg>
    <p:spTree>
      <p:nvGrpSpPr>
        <p:cNvPr id="1" name="Shape 78"/>
        <p:cNvGrpSpPr/>
        <p:nvPr/>
      </p:nvGrpSpPr>
      <p:grpSpPr>
        <a:xfrm>
          <a:off x="0" y="0"/>
          <a:ext cx="0" cy="0"/>
          <a:chOff x="0" y="0"/>
          <a:chExt cx="0" cy="0"/>
        </a:xfrm>
      </p:grpSpPr>
      <p:pic>
        <p:nvPicPr>
          <p:cNvPr id="79" name="Shape 79" descr="logo_nova_atricon (1).png"/>
          <p:cNvPicPr preferRelativeResize="0"/>
          <p:nvPr/>
        </p:nvPicPr>
        <p:blipFill rotWithShape="1">
          <a:blip r:embed="rId3">
            <a:alphaModFix/>
          </a:blip>
          <a:srcRect/>
          <a:stretch/>
        </p:blipFill>
        <p:spPr>
          <a:xfrm>
            <a:off x="5989723" y="6011350"/>
            <a:ext cx="3042300" cy="707700"/>
          </a:xfrm>
          <a:prstGeom prst="rect">
            <a:avLst/>
          </a:prstGeom>
          <a:noFill/>
          <a:ln>
            <a:noFill/>
          </a:ln>
        </p:spPr>
      </p:pic>
      <p:sp>
        <p:nvSpPr>
          <p:cNvPr id="81" name="Shape 81"/>
          <p:cNvSpPr txBox="1"/>
          <p:nvPr/>
        </p:nvSpPr>
        <p:spPr>
          <a:xfrm>
            <a:off x="539552" y="164525"/>
            <a:ext cx="7482600" cy="377454"/>
          </a:xfrm>
          <a:prstGeom prst="rect">
            <a:avLst/>
          </a:prstGeom>
          <a:noFill/>
          <a:ln>
            <a:noFill/>
          </a:ln>
        </p:spPr>
        <p:txBody>
          <a:bodyPr lIns="91425" tIns="91425" rIns="91425" bIns="91425" anchor="t" anchorCtr="0">
            <a:noAutofit/>
          </a:bodyPr>
          <a:lstStyle/>
          <a:p>
            <a:pPr lvl="0" algn="ctr"/>
            <a:r>
              <a:rPr lang="pt-BR" sz="2800" b="1" dirty="0" smtClean="0">
                <a:solidFill>
                  <a:srgbClr val="FFC000"/>
                </a:solidFill>
                <a:latin typeface="Georgia"/>
                <a:ea typeface="Georgia"/>
                <a:cs typeface="Georgia"/>
                <a:sym typeface="Georgia"/>
              </a:rPr>
              <a:t>7.</a:t>
            </a:r>
            <a:r>
              <a:rPr lang="pt-BR" sz="2700" b="1" dirty="0" smtClean="0">
                <a:solidFill>
                  <a:srgbClr val="FFC000"/>
                </a:solidFill>
                <a:latin typeface="Georgia"/>
                <a:ea typeface="Georgia"/>
                <a:cs typeface="Georgia"/>
                <a:sym typeface="Georgia"/>
              </a:rPr>
              <a:t> Detalhamento</a:t>
            </a:r>
          </a:p>
          <a:p>
            <a:pPr lvl="0" algn="ctr"/>
            <a:endParaRPr lang="pt-BR" sz="2700" b="1" dirty="0">
              <a:solidFill>
                <a:srgbClr val="FFC000"/>
              </a:solidFill>
              <a:latin typeface="Georgia"/>
              <a:ea typeface="Georgia"/>
              <a:cs typeface="Georgia"/>
              <a:sym typeface="Georgia"/>
            </a:endParaRPr>
          </a:p>
          <a:p>
            <a:pPr lvl="0" algn="ctr"/>
            <a:endParaRPr lang="pt-BR" sz="2700" b="1" dirty="0" smtClean="0">
              <a:solidFill>
                <a:srgbClr val="FFC000"/>
              </a:solidFill>
              <a:latin typeface="Georgia"/>
              <a:ea typeface="Georgia"/>
              <a:cs typeface="Georgia"/>
              <a:sym typeface="Georgia"/>
            </a:endParaRPr>
          </a:p>
          <a:p>
            <a:pPr lvl="0" algn="ctr"/>
            <a:endParaRPr lang="pt-BR" sz="2700" b="1" dirty="0">
              <a:solidFill>
                <a:srgbClr val="FFC000"/>
              </a:solidFill>
              <a:latin typeface="Georgia"/>
              <a:ea typeface="Georgia"/>
              <a:cs typeface="Georgia"/>
              <a:sym typeface="Georgia"/>
            </a:endParaRPr>
          </a:p>
          <a:p>
            <a:pPr lvl="0" algn="ctr"/>
            <a:r>
              <a:rPr lang="pt-BR" sz="2700" b="1" dirty="0" smtClean="0">
                <a:solidFill>
                  <a:srgbClr val="FFC000"/>
                </a:solidFill>
                <a:latin typeface="Georgia"/>
                <a:ea typeface="Georgia"/>
                <a:cs typeface="Georgia"/>
                <a:sym typeface="Georgia"/>
              </a:rPr>
              <a:t> </a:t>
            </a:r>
            <a:endParaRPr lang="pt-BR" sz="2800" dirty="0"/>
          </a:p>
        </p:txBody>
      </p:sp>
      <p:pic>
        <p:nvPicPr>
          <p:cNvPr id="5" name="Imagem 4" descr="Descrição: C:\Users\rralmeida\Documents\Os Meus Ficheiros Recebidos\logo_tce_reduzida_media.png"/>
          <p:cNvPicPr/>
          <p:nvPr/>
        </p:nvPicPr>
        <p:blipFill>
          <a:blip r:embed="rId4">
            <a:extLst>
              <a:ext uri="{28A0092B-C50C-407E-A947-70E740481C1C}">
                <a14:useLocalDpi xmlns:a14="http://schemas.microsoft.com/office/drawing/2010/main" val="0"/>
              </a:ext>
            </a:extLst>
          </a:blip>
          <a:srcRect/>
          <a:stretch>
            <a:fillRect/>
          </a:stretch>
        </p:blipFill>
        <p:spPr bwMode="auto">
          <a:xfrm>
            <a:off x="395536" y="5918950"/>
            <a:ext cx="800100" cy="800100"/>
          </a:xfrm>
          <a:prstGeom prst="rect">
            <a:avLst/>
          </a:prstGeom>
          <a:noFill/>
          <a:ln>
            <a:noFill/>
          </a:ln>
        </p:spPr>
      </p:pic>
      <p:sp>
        <p:nvSpPr>
          <p:cNvPr id="3" name="Retângulo 2"/>
          <p:cNvSpPr/>
          <p:nvPr/>
        </p:nvSpPr>
        <p:spPr>
          <a:xfrm>
            <a:off x="251520" y="836712"/>
            <a:ext cx="8568952" cy="830997"/>
          </a:xfrm>
          <a:prstGeom prst="rect">
            <a:avLst/>
          </a:prstGeom>
        </p:spPr>
        <p:txBody>
          <a:bodyPr wrap="square">
            <a:spAutoFit/>
          </a:bodyPr>
          <a:lstStyle/>
          <a:p>
            <a:r>
              <a:rPr lang="pt-BR" sz="2400" b="1" dirty="0">
                <a:solidFill>
                  <a:schemeClr val="lt1"/>
                </a:solidFill>
                <a:latin typeface="Georgia"/>
                <a:ea typeface="Georgia"/>
                <a:cs typeface="Georgia"/>
              </a:rPr>
              <a:t>				</a:t>
            </a:r>
          </a:p>
          <a:p>
            <a:endParaRPr lang="pt-BR" sz="2400" b="1" dirty="0">
              <a:solidFill>
                <a:schemeClr val="lt1"/>
              </a:solidFill>
              <a:latin typeface="Georgia"/>
              <a:ea typeface="Georgia"/>
              <a:cs typeface="Georgia"/>
            </a:endParaRPr>
          </a:p>
        </p:txBody>
      </p:sp>
      <p:pic>
        <p:nvPicPr>
          <p:cNvPr id="4" name="Imagem 3"/>
          <p:cNvPicPr>
            <a:picLocks noChangeAspect="1"/>
          </p:cNvPicPr>
          <p:nvPr/>
        </p:nvPicPr>
        <p:blipFill>
          <a:blip r:embed="rId5"/>
          <a:stretch>
            <a:fillRect/>
          </a:stretch>
        </p:blipFill>
        <p:spPr>
          <a:xfrm>
            <a:off x="395536" y="1189172"/>
            <a:ext cx="8424936" cy="2700762"/>
          </a:xfrm>
          <a:prstGeom prst="rect">
            <a:avLst/>
          </a:prstGeom>
        </p:spPr>
      </p:pic>
      <p:sp>
        <p:nvSpPr>
          <p:cNvPr id="6" name="Retângulo 5"/>
          <p:cNvSpPr/>
          <p:nvPr/>
        </p:nvSpPr>
        <p:spPr>
          <a:xfrm>
            <a:off x="539552" y="4076860"/>
            <a:ext cx="8280920" cy="1323439"/>
          </a:xfrm>
          <a:prstGeom prst="rect">
            <a:avLst/>
          </a:prstGeom>
        </p:spPr>
        <p:txBody>
          <a:bodyPr wrap="square">
            <a:spAutoFit/>
          </a:bodyPr>
          <a:lstStyle/>
          <a:p>
            <a:pPr algn="just"/>
            <a:r>
              <a:rPr lang="pt-BR" sz="2000" dirty="0">
                <a:solidFill>
                  <a:schemeClr val="lt1"/>
                </a:solidFill>
                <a:latin typeface="Georgia"/>
                <a:ea typeface="Georgia"/>
                <a:cs typeface="Georgia"/>
              </a:rPr>
              <a:t>2.1 - Os processos são distribuídos aos Ministros Substitutos e Conselheiros Substitutos sem qualquer distinção quanto à natureza </a:t>
            </a:r>
          </a:p>
          <a:p>
            <a:pPr algn="just"/>
            <a:r>
              <a:rPr lang="pt-BR" sz="2000" dirty="0">
                <a:solidFill>
                  <a:schemeClr val="lt1"/>
                </a:solidFill>
                <a:latin typeface="Georgia"/>
                <a:ea typeface="Georgia"/>
                <a:cs typeface="Georgia"/>
              </a:rPr>
              <a:t>2.2 - Os Ministros Substitutos e  Conselheiros Substitutos têm assento permanente no Pleno. </a:t>
            </a:r>
          </a:p>
        </p:txBody>
      </p:sp>
    </p:spTree>
    <p:extLst>
      <p:ext uri="{BB962C8B-B14F-4D97-AF65-F5344CB8AC3E}">
        <p14:creationId xmlns:p14="http://schemas.microsoft.com/office/powerpoint/2010/main" val="2226259407"/>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F243E"/>
        </a:solidFill>
        <a:effectLst/>
      </p:bgPr>
    </p:bg>
    <p:spTree>
      <p:nvGrpSpPr>
        <p:cNvPr id="1" name="Shape 78"/>
        <p:cNvGrpSpPr/>
        <p:nvPr/>
      </p:nvGrpSpPr>
      <p:grpSpPr>
        <a:xfrm>
          <a:off x="0" y="0"/>
          <a:ext cx="0" cy="0"/>
          <a:chOff x="0" y="0"/>
          <a:chExt cx="0" cy="0"/>
        </a:xfrm>
      </p:grpSpPr>
      <p:pic>
        <p:nvPicPr>
          <p:cNvPr id="79" name="Shape 79" descr="logo_nova_atricon (1).png"/>
          <p:cNvPicPr preferRelativeResize="0"/>
          <p:nvPr/>
        </p:nvPicPr>
        <p:blipFill rotWithShape="1">
          <a:blip r:embed="rId3">
            <a:alphaModFix/>
          </a:blip>
          <a:srcRect/>
          <a:stretch/>
        </p:blipFill>
        <p:spPr>
          <a:xfrm>
            <a:off x="5989723" y="6011350"/>
            <a:ext cx="3042300" cy="707700"/>
          </a:xfrm>
          <a:prstGeom prst="rect">
            <a:avLst/>
          </a:prstGeom>
          <a:noFill/>
          <a:ln>
            <a:noFill/>
          </a:ln>
        </p:spPr>
      </p:pic>
      <p:sp>
        <p:nvSpPr>
          <p:cNvPr id="81" name="Shape 81"/>
          <p:cNvSpPr txBox="1"/>
          <p:nvPr/>
        </p:nvSpPr>
        <p:spPr>
          <a:xfrm>
            <a:off x="539552" y="164525"/>
            <a:ext cx="7482600" cy="377454"/>
          </a:xfrm>
          <a:prstGeom prst="rect">
            <a:avLst/>
          </a:prstGeom>
          <a:noFill/>
          <a:ln>
            <a:noFill/>
          </a:ln>
        </p:spPr>
        <p:txBody>
          <a:bodyPr lIns="91425" tIns="91425" rIns="91425" bIns="91425" anchor="t" anchorCtr="0">
            <a:noAutofit/>
          </a:bodyPr>
          <a:lstStyle/>
          <a:p>
            <a:pPr lvl="0" algn="ctr"/>
            <a:r>
              <a:rPr lang="pt-BR" sz="2800" b="1" dirty="0" smtClean="0">
                <a:solidFill>
                  <a:srgbClr val="FFC000"/>
                </a:solidFill>
                <a:latin typeface="Georgia"/>
                <a:ea typeface="Georgia"/>
                <a:cs typeface="Georgia"/>
                <a:sym typeface="Georgia"/>
              </a:rPr>
              <a:t>7.</a:t>
            </a:r>
            <a:r>
              <a:rPr lang="pt-BR" sz="2700" b="1" dirty="0" smtClean="0">
                <a:solidFill>
                  <a:srgbClr val="FFC000"/>
                </a:solidFill>
                <a:latin typeface="Georgia"/>
                <a:ea typeface="Georgia"/>
                <a:cs typeface="Georgia"/>
                <a:sym typeface="Georgia"/>
              </a:rPr>
              <a:t> Detalhamento</a:t>
            </a:r>
          </a:p>
          <a:p>
            <a:pPr lvl="0" algn="ctr"/>
            <a:endParaRPr lang="pt-BR" sz="2700" b="1" dirty="0">
              <a:solidFill>
                <a:srgbClr val="FFC000"/>
              </a:solidFill>
              <a:latin typeface="Georgia"/>
              <a:ea typeface="Georgia"/>
              <a:cs typeface="Georgia"/>
              <a:sym typeface="Georgia"/>
            </a:endParaRPr>
          </a:p>
          <a:p>
            <a:pPr lvl="0" algn="ctr"/>
            <a:endParaRPr lang="pt-BR" sz="2700" b="1" dirty="0" smtClean="0">
              <a:solidFill>
                <a:srgbClr val="FFC000"/>
              </a:solidFill>
              <a:latin typeface="Georgia"/>
              <a:ea typeface="Georgia"/>
              <a:cs typeface="Georgia"/>
              <a:sym typeface="Georgia"/>
            </a:endParaRPr>
          </a:p>
          <a:p>
            <a:pPr lvl="0" algn="ctr"/>
            <a:endParaRPr lang="pt-BR" sz="2700" b="1" dirty="0">
              <a:solidFill>
                <a:srgbClr val="FFC000"/>
              </a:solidFill>
              <a:latin typeface="Georgia"/>
              <a:ea typeface="Georgia"/>
              <a:cs typeface="Georgia"/>
              <a:sym typeface="Georgia"/>
            </a:endParaRPr>
          </a:p>
          <a:p>
            <a:pPr lvl="0" algn="ctr"/>
            <a:r>
              <a:rPr lang="pt-BR" sz="2700" b="1" dirty="0" smtClean="0">
                <a:solidFill>
                  <a:srgbClr val="FFC000"/>
                </a:solidFill>
                <a:latin typeface="Georgia"/>
                <a:ea typeface="Georgia"/>
                <a:cs typeface="Georgia"/>
                <a:sym typeface="Georgia"/>
              </a:rPr>
              <a:t> </a:t>
            </a:r>
            <a:endParaRPr lang="pt-BR" sz="2800" dirty="0"/>
          </a:p>
        </p:txBody>
      </p:sp>
      <p:pic>
        <p:nvPicPr>
          <p:cNvPr id="5" name="Imagem 4" descr="Descrição: C:\Users\rralmeida\Documents\Os Meus Ficheiros Recebidos\logo_tce_reduzida_media.png"/>
          <p:cNvPicPr/>
          <p:nvPr/>
        </p:nvPicPr>
        <p:blipFill>
          <a:blip r:embed="rId4">
            <a:extLst>
              <a:ext uri="{28A0092B-C50C-407E-A947-70E740481C1C}">
                <a14:useLocalDpi xmlns:a14="http://schemas.microsoft.com/office/drawing/2010/main" val="0"/>
              </a:ext>
            </a:extLst>
          </a:blip>
          <a:srcRect/>
          <a:stretch>
            <a:fillRect/>
          </a:stretch>
        </p:blipFill>
        <p:spPr bwMode="auto">
          <a:xfrm>
            <a:off x="463538" y="5805264"/>
            <a:ext cx="800100" cy="800100"/>
          </a:xfrm>
          <a:prstGeom prst="rect">
            <a:avLst/>
          </a:prstGeom>
          <a:noFill/>
          <a:ln>
            <a:noFill/>
          </a:ln>
        </p:spPr>
      </p:pic>
      <p:sp>
        <p:nvSpPr>
          <p:cNvPr id="3" name="Retângulo 2"/>
          <p:cNvSpPr/>
          <p:nvPr/>
        </p:nvSpPr>
        <p:spPr>
          <a:xfrm>
            <a:off x="251520" y="836712"/>
            <a:ext cx="8568952" cy="830997"/>
          </a:xfrm>
          <a:prstGeom prst="rect">
            <a:avLst/>
          </a:prstGeom>
        </p:spPr>
        <p:txBody>
          <a:bodyPr wrap="square">
            <a:spAutoFit/>
          </a:bodyPr>
          <a:lstStyle/>
          <a:p>
            <a:r>
              <a:rPr lang="pt-BR" sz="2400" b="1" dirty="0">
                <a:solidFill>
                  <a:schemeClr val="lt1"/>
                </a:solidFill>
                <a:latin typeface="Georgia"/>
                <a:ea typeface="Georgia"/>
                <a:cs typeface="Georgia"/>
              </a:rPr>
              <a:t>				</a:t>
            </a:r>
          </a:p>
          <a:p>
            <a:endParaRPr lang="pt-BR" sz="2400" b="1" dirty="0">
              <a:solidFill>
                <a:schemeClr val="lt1"/>
              </a:solidFill>
              <a:latin typeface="Georgia"/>
              <a:ea typeface="Georgia"/>
              <a:cs typeface="Georgia"/>
            </a:endParaRPr>
          </a:p>
        </p:txBody>
      </p:sp>
      <p:pic>
        <p:nvPicPr>
          <p:cNvPr id="7" name="Imagem 6"/>
          <p:cNvPicPr>
            <a:picLocks noChangeAspect="1"/>
          </p:cNvPicPr>
          <p:nvPr/>
        </p:nvPicPr>
        <p:blipFill>
          <a:blip r:embed="rId5"/>
          <a:stretch>
            <a:fillRect/>
          </a:stretch>
        </p:blipFill>
        <p:spPr>
          <a:xfrm>
            <a:off x="863588" y="822830"/>
            <a:ext cx="7632848" cy="2462154"/>
          </a:xfrm>
          <a:prstGeom prst="rect">
            <a:avLst/>
          </a:prstGeom>
        </p:spPr>
      </p:pic>
    </p:spTree>
    <p:extLst>
      <p:ext uri="{BB962C8B-B14F-4D97-AF65-F5344CB8AC3E}">
        <p14:creationId xmlns:p14="http://schemas.microsoft.com/office/powerpoint/2010/main" val="2300000171"/>
      </p:ext>
    </p:extLst>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F243E"/>
        </a:solidFill>
        <a:effectLst/>
      </p:bgPr>
    </p:bg>
    <p:spTree>
      <p:nvGrpSpPr>
        <p:cNvPr id="1" name="Shape 78"/>
        <p:cNvGrpSpPr/>
        <p:nvPr/>
      </p:nvGrpSpPr>
      <p:grpSpPr>
        <a:xfrm>
          <a:off x="0" y="0"/>
          <a:ext cx="0" cy="0"/>
          <a:chOff x="0" y="0"/>
          <a:chExt cx="0" cy="0"/>
        </a:xfrm>
      </p:grpSpPr>
      <p:pic>
        <p:nvPicPr>
          <p:cNvPr id="79" name="Shape 79" descr="logo_nova_atricon (1).png"/>
          <p:cNvPicPr preferRelativeResize="0"/>
          <p:nvPr/>
        </p:nvPicPr>
        <p:blipFill rotWithShape="1">
          <a:blip r:embed="rId3">
            <a:alphaModFix/>
          </a:blip>
          <a:srcRect/>
          <a:stretch/>
        </p:blipFill>
        <p:spPr>
          <a:xfrm>
            <a:off x="5989723" y="6011350"/>
            <a:ext cx="3042300" cy="707700"/>
          </a:xfrm>
          <a:prstGeom prst="rect">
            <a:avLst/>
          </a:prstGeom>
          <a:noFill/>
          <a:ln>
            <a:noFill/>
          </a:ln>
        </p:spPr>
      </p:pic>
      <p:sp>
        <p:nvSpPr>
          <p:cNvPr id="81" name="Shape 81"/>
          <p:cNvSpPr txBox="1"/>
          <p:nvPr/>
        </p:nvSpPr>
        <p:spPr>
          <a:xfrm>
            <a:off x="539552" y="164525"/>
            <a:ext cx="7482600" cy="377454"/>
          </a:xfrm>
          <a:prstGeom prst="rect">
            <a:avLst/>
          </a:prstGeom>
          <a:noFill/>
          <a:ln>
            <a:noFill/>
          </a:ln>
        </p:spPr>
        <p:txBody>
          <a:bodyPr lIns="91425" tIns="91425" rIns="91425" bIns="91425" anchor="t" anchorCtr="0">
            <a:noAutofit/>
          </a:bodyPr>
          <a:lstStyle/>
          <a:p>
            <a:pPr lvl="0" algn="ctr"/>
            <a:r>
              <a:rPr lang="pt-BR" sz="2800" b="1" dirty="0" smtClean="0">
                <a:solidFill>
                  <a:srgbClr val="FFC000"/>
                </a:solidFill>
                <a:latin typeface="Georgia"/>
                <a:ea typeface="Georgia"/>
                <a:cs typeface="Georgia"/>
                <a:sym typeface="Georgia"/>
              </a:rPr>
              <a:t>7.</a:t>
            </a:r>
            <a:r>
              <a:rPr lang="pt-BR" sz="2700" b="1" dirty="0" smtClean="0">
                <a:solidFill>
                  <a:srgbClr val="FFC000"/>
                </a:solidFill>
                <a:latin typeface="Georgia"/>
                <a:ea typeface="Georgia"/>
                <a:cs typeface="Georgia"/>
                <a:sym typeface="Georgia"/>
              </a:rPr>
              <a:t> Detalhamento</a:t>
            </a:r>
          </a:p>
          <a:p>
            <a:pPr lvl="0" algn="ctr"/>
            <a:endParaRPr lang="pt-BR" sz="2700" b="1" dirty="0">
              <a:solidFill>
                <a:srgbClr val="FFC000"/>
              </a:solidFill>
              <a:latin typeface="Georgia"/>
              <a:ea typeface="Georgia"/>
              <a:cs typeface="Georgia"/>
              <a:sym typeface="Georgia"/>
            </a:endParaRPr>
          </a:p>
          <a:p>
            <a:pPr lvl="0" algn="ctr"/>
            <a:endParaRPr lang="pt-BR" sz="2700" b="1" dirty="0" smtClean="0">
              <a:solidFill>
                <a:srgbClr val="FFC000"/>
              </a:solidFill>
              <a:latin typeface="Georgia"/>
              <a:ea typeface="Georgia"/>
              <a:cs typeface="Georgia"/>
              <a:sym typeface="Georgia"/>
            </a:endParaRPr>
          </a:p>
          <a:p>
            <a:pPr lvl="0" algn="ctr"/>
            <a:endParaRPr lang="pt-BR" sz="2700" b="1" dirty="0">
              <a:solidFill>
                <a:srgbClr val="FFC000"/>
              </a:solidFill>
              <a:latin typeface="Georgia"/>
              <a:ea typeface="Georgia"/>
              <a:cs typeface="Georgia"/>
              <a:sym typeface="Georgia"/>
            </a:endParaRPr>
          </a:p>
          <a:p>
            <a:pPr lvl="0" algn="ctr"/>
            <a:r>
              <a:rPr lang="pt-BR" sz="2700" b="1" dirty="0" smtClean="0">
                <a:solidFill>
                  <a:srgbClr val="FFC000"/>
                </a:solidFill>
                <a:latin typeface="Georgia"/>
                <a:ea typeface="Georgia"/>
                <a:cs typeface="Georgia"/>
                <a:sym typeface="Georgia"/>
              </a:rPr>
              <a:t> </a:t>
            </a:r>
            <a:endParaRPr lang="pt-BR" sz="2800" dirty="0"/>
          </a:p>
        </p:txBody>
      </p:sp>
      <p:pic>
        <p:nvPicPr>
          <p:cNvPr id="5" name="Imagem 4" descr="Descrição: C:\Users\rralmeida\Documents\Os Meus Ficheiros Recebidos\logo_tce_reduzida_media.png"/>
          <p:cNvPicPr/>
          <p:nvPr/>
        </p:nvPicPr>
        <p:blipFill>
          <a:blip r:embed="rId4">
            <a:extLst>
              <a:ext uri="{28A0092B-C50C-407E-A947-70E740481C1C}">
                <a14:useLocalDpi xmlns:a14="http://schemas.microsoft.com/office/drawing/2010/main" val="0"/>
              </a:ext>
            </a:extLst>
          </a:blip>
          <a:srcRect/>
          <a:stretch>
            <a:fillRect/>
          </a:stretch>
        </p:blipFill>
        <p:spPr bwMode="auto">
          <a:xfrm>
            <a:off x="611560" y="5906172"/>
            <a:ext cx="800100" cy="800100"/>
          </a:xfrm>
          <a:prstGeom prst="rect">
            <a:avLst/>
          </a:prstGeom>
          <a:noFill/>
          <a:ln>
            <a:noFill/>
          </a:ln>
        </p:spPr>
      </p:pic>
      <p:sp>
        <p:nvSpPr>
          <p:cNvPr id="3" name="Retângulo 2"/>
          <p:cNvSpPr/>
          <p:nvPr/>
        </p:nvSpPr>
        <p:spPr>
          <a:xfrm>
            <a:off x="251520" y="836712"/>
            <a:ext cx="8568952" cy="830997"/>
          </a:xfrm>
          <a:prstGeom prst="rect">
            <a:avLst/>
          </a:prstGeom>
        </p:spPr>
        <p:txBody>
          <a:bodyPr wrap="square">
            <a:spAutoFit/>
          </a:bodyPr>
          <a:lstStyle/>
          <a:p>
            <a:r>
              <a:rPr lang="pt-BR" sz="2400" b="1" dirty="0">
                <a:solidFill>
                  <a:schemeClr val="lt1"/>
                </a:solidFill>
                <a:latin typeface="Georgia"/>
                <a:ea typeface="Georgia"/>
                <a:cs typeface="Georgia"/>
              </a:rPr>
              <a:t>				</a:t>
            </a:r>
          </a:p>
          <a:p>
            <a:endParaRPr lang="pt-BR" sz="2400" b="1" dirty="0">
              <a:solidFill>
                <a:schemeClr val="lt1"/>
              </a:solidFill>
              <a:latin typeface="Georgia"/>
              <a:ea typeface="Georgia"/>
              <a:cs typeface="Georgia"/>
            </a:endParaRPr>
          </a:p>
        </p:txBody>
      </p:sp>
      <p:pic>
        <p:nvPicPr>
          <p:cNvPr id="2" name="Imagem 1"/>
          <p:cNvPicPr>
            <a:picLocks noChangeAspect="1"/>
          </p:cNvPicPr>
          <p:nvPr/>
        </p:nvPicPr>
        <p:blipFill>
          <a:blip r:embed="rId5"/>
          <a:stretch>
            <a:fillRect/>
          </a:stretch>
        </p:blipFill>
        <p:spPr>
          <a:xfrm>
            <a:off x="539552" y="1223966"/>
            <a:ext cx="7992888" cy="2853105"/>
          </a:xfrm>
          <a:prstGeom prst="rect">
            <a:avLst/>
          </a:prstGeom>
        </p:spPr>
      </p:pic>
    </p:spTree>
    <p:extLst>
      <p:ext uri="{BB962C8B-B14F-4D97-AF65-F5344CB8AC3E}">
        <p14:creationId xmlns:p14="http://schemas.microsoft.com/office/powerpoint/2010/main" val="326287947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F243E"/>
        </a:solidFill>
        <a:effectLst/>
      </p:bgPr>
    </p:bg>
    <p:spTree>
      <p:nvGrpSpPr>
        <p:cNvPr id="1" name="Shape 24"/>
        <p:cNvGrpSpPr/>
        <p:nvPr/>
      </p:nvGrpSpPr>
      <p:grpSpPr>
        <a:xfrm>
          <a:off x="0" y="0"/>
          <a:ext cx="0" cy="0"/>
          <a:chOff x="0" y="0"/>
          <a:chExt cx="0" cy="0"/>
        </a:xfrm>
      </p:grpSpPr>
      <p:pic>
        <p:nvPicPr>
          <p:cNvPr id="25" name="Shape 25" descr="logo_nova_atricon (1).png"/>
          <p:cNvPicPr preferRelativeResize="0"/>
          <p:nvPr/>
        </p:nvPicPr>
        <p:blipFill rotWithShape="1">
          <a:blip r:embed="rId3">
            <a:alphaModFix/>
          </a:blip>
          <a:srcRect/>
          <a:stretch/>
        </p:blipFill>
        <p:spPr>
          <a:xfrm>
            <a:off x="5796136" y="5787368"/>
            <a:ext cx="3042300" cy="707700"/>
          </a:xfrm>
          <a:prstGeom prst="rect">
            <a:avLst/>
          </a:prstGeom>
          <a:noFill/>
          <a:ln>
            <a:noFill/>
          </a:ln>
        </p:spPr>
      </p:pic>
      <p:sp>
        <p:nvSpPr>
          <p:cNvPr id="26" name="Shape 26"/>
          <p:cNvSpPr txBox="1"/>
          <p:nvPr/>
        </p:nvSpPr>
        <p:spPr>
          <a:xfrm>
            <a:off x="899592" y="720450"/>
            <a:ext cx="7449600" cy="5018996"/>
          </a:xfrm>
          <a:prstGeom prst="rect">
            <a:avLst/>
          </a:prstGeom>
          <a:noFill/>
          <a:ln>
            <a:noFill/>
          </a:ln>
        </p:spPr>
        <p:txBody>
          <a:bodyPr lIns="91425" tIns="91425" rIns="91425" bIns="91425" anchor="ctr" anchorCtr="0">
            <a:noAutofit/>
          </a:bodyPr>
          <a:lstStyle/>
          <a:p>
            <a:pPr marL="457200" marR="0" lvl="0" indent="-381000" algn="just" rtl="0">
              <a:lnSpc>
                <a:spcPct val="100000"/>
              </a:lnSpc>
              <a:buClr>
                <a:srgbClr val="FFFFFF"/>
              </a:buClr>
              <a:buSzPct val="100000"/>
              <a:buFont typeface="Georgia"/>
              <a:buAutoNum type="arabicPeriod"/>
            </a:pPr>
            <a:r>
              <a:rPr lang="en-US" sz="2800" dirty="0">
                <a:solidFill>
                  <a:srgbClr val="FFC000"/>
                </a:solidFill>
                <a:latin typeface="Georgia"/>
                <a:ea typeface="Georgia"/>
                <a:cs typeface="Georgia"/>
                <a:sym typeface="Georgia"/>
              </a:rPr>
              <a:t>QATC </a:t>
            </a:r>
            <a:r>
              <a:rPr lang="en-US" sz="2800" dirty="0" smtClean="0">
                <a:solidFill>
                  <a:srgbClr val="FFC000"/>
                </a:solidFill>
                <a:latin typeface="Georgia"/>
                <a:ea typeface="Georgia"/>
                <a:cs typeface="Georgia"/>
                <a:sym typeface="Georgia"/>
              </a:rPr>
              <a:t>– O que é</a:t>
            </a:r>
          </a:p>
          <a:p>
            <a:pPr marL="457200" marR="0" lvl="0" indent="-381000" algn="just" rtl="0">
              <a:lnSpc>
                <a:spcPct val="100000"/>
              </a:lnSpc>
              <a:buClr>
                <a:srgbClr val="FFFFFF"/>
              </a:buClr>
              <a:buSzPct val="100000"/>
              <a:buFont typeface="Georgia"/>
              <a:buAutoNum type="arabicPeriod"/>
            </a:pPr>
            <a:r>
              <a:rPr lang="en-US" sz="2800" dirty="0" smtClean="0">
                <a:solidFill>
                  <a:srgbClr val="FFC000"/>
                </a:solidFill>
                <a:latin typeface="Georgia"/>
                <a:ea typeface="Georgia"/>
                <a:cs typeface="Georgia"/>
                <a:sym typeface="Georgia"/>
              </a:rPr>
              <a:t>MMD-TC – O que é</a:t>
            </a:r>
            <a:endParaRPr lang="en-US" sz="2800" dirty="0">
              <a:solidFill>
                <a:srgbClr val="FFC000"/>
              </a:solidFill>
              <a:latin typeface="Georgia"/>
              <a:ea typeface="Georgia"/>
              <a:cs typeface="Georgia"/>
              <a:sym typeface="Georgia"/>
            </a:endParaRPr>
          </a:p>
          <a:p>
            <a:pPr marL="457200" marR="0" lvl="0" indent="-381000" algn="just" rtl="0">
              <a:lnSpc>
                <a:spcPct val="100000"/>
              </a:lnSpc>
              <a:buClr>
                <a:srgbClr val="FFFFFF"/>
              </a:buClr>
              <a:buSzPct val="100000"/>
              <a:buFont typeface="Georgia"/>
              <a:buAutoNum type="arabicPeriod"/>
            </a:pPr>
            <a:r>
              <a:rPr lang="en-US" sz="2800" dirty="0" smtClean="0">
                <a:solidFill>
                  <a:srgbClr val="FFC000"/>
                </a:solidFill>
                <a:latin typeface="Georgia"/>
                <a:ea typeface="Georgia"/>
                <a:cs typeface="Georgia"/>
                <a:sym typeface="Georgia"/>
              </a:rPr>
              <a:t>MMD-TC </a:t>
            </a:r>
            <a:r>
              <a:rPr lang="en-US" sz="2800" dirty="0" err="1">
                <a:solidFill>
                  <a:srgbClr val="FFC000"/>
                </a:solidFill>
                <a:latin typeface="Georgia"/>
                <a:ea typeface="Georgia"/>
                <a:cs typeface="Georgia"/>
                <a:sym typeface="Georgia"/>
              </a:rPr>
              <a:t>em</a:t>
            </a:r>
            <a:r>
              <a:rPr lang="en-US" sz="2800" dirty="0">
                <a:solidFill>
                  <a:srgbClr val="FFC000"/>
                </a:solidFill>
                <a:latin typeface="Georgia"/>
                <a:ea typeface="Georgia"/>
                <a:cs typeface="Georgia"/>
                <a:sym typeface="Georgia"/>
              </a:rPr>
              <a:t> 2017</a:t>
            </a:r>
          </a:p>
          <a:p>
            <a:pPr marL="457200" marR="0" lvl="0" indent="-381000" algn="just" rtl="0">
              <a:lnSpc>
                <a:spcPct val="100000"/>
              </a:lnSpc>
              <a:buClr>
                <a:srgbClr val="FFFFFF"/>
              </a:buClr>
              <a:buSzPct val="100000"/>
              <a:buFont typeface="Georgia"/>
              <a:buAutoNum type="arabicPeriod"/>
            </a:pPr>
            <a:r>
              <a:rPr lang="en-US" sz="2800" dirty="0" err="1" smtClean="0">
                <a:solidFill>
                  <a:srgbClr val="FFC000"/>
                </a:solidFill>
                <a:latin typeface="Georgia"/>
                <a:ea typeface="Georgia"/>
                <a:cs typeface="Georgia"/>
                <a:sym typeface="Georgia"/>
              </a:rPr>
              <a:t>Conjunto</a:t>
            </a:r>
            <a:r>
              <a:rPr lang="en-US" sz="2800" dirty="0" smtClean="0">
                <a:solidFill>
                  <a:srgbClr val="FFC000"/>
                </a:solidFill>
                <a:latin typeface="Georgia"/>
                <a:ea typeface="Georgia"/>
                <a:cs typeface="Georgia"/>
                <a:sym typeface="Georgia"/>
              </a:rPr>
              <a:t> </a:t>
            </a:r>
            <a:r>
              <a:rPr lang="en-US" sz="2800" dirty="0" err="1" smtClean="0">
                <a:solidFill>
                  <a:srgbClr val="FFC000"/>
                </a:solidFill>
                <a:latin typeface="Georgia"/>
                <a:ea typeface="Georgia"/>
                <a:cs typeface="Georgia"/>
                <a:sym typeface="Georgia"/>
              </a:rPr>
              <a:t>completo</a:t>
            </a:r>
            <a:r>
              <a:rPr lang="en-US" sz="2800" dirty="0" smtClean="0">
                <a:solidFill>
                  <a:srgbClr val="FFC000"/>
                </a:solidFill>
                <a:latin typeface="Georgia"/>
                <a:ea typeface="Georgia"/>
                <a:cs typeface="Georgia"/>
                <a:sym typeface="Georgia"/>
              </a:rPr>
              <a:t> de </a:t>
            </a:r>
            <a:r>
              <a:rPr lang="en-US" sz="2800" dirty="0" err="1" smtClean="0">
                <a:solidFill>
                  <a:srgbClr val="FFC000"/>
                </a:solidFill>
                <a:latin typeface="Georgia"/>
                <a:ea typeface="Georgia"/>
                <a:cs typeface="Georgia"/>
                <a:sym typeface="Georgia"/>
              </a:rPr>
              <a:t>indicadores</a:t>
            </a:r>
            <a:endParaRPr lang="en-US" sz="2800" dirty="0" smtClean="0">
              <a:solidFill>
                <a:srgbClr val="FFC000"/>
              </a:solidFill>
              <a:latin typeface="Georgia"/>
              <a:ea typeface="Georgia"/>
              <a:cs typeface="Georgia"/>
              <a:sym typeface="Georgia"/>
            </a:endParaRPr>
          </a:p>
          <a:p>
            <a:pPr marL="457200" marR="0" lvl="0" indent="-381000" algn="just" rtl="0">
              <a:lnSpc>
                <a:spcPct val="100000"/>
              </a:lnSpc>
              <a:buClr>
                <a:srgbClr val="FFFFFF"/>
              </a:buClr>
              <a:buSzPct val="100000"/>
              <a:buFont typeface="Georgia"/>
              <a:buAutoNum type="arabicPeriod"/>
            </a:pPr>
            <a:r>
              <a:rPr lang="en-US" sz="2800" dirty="0" err="1" smtClean="0">
                <a:solidFill>
                  <a:srgbClr val="FFC000"/>
                </a:solidFill>
                <a:latin typeface="Georgia"/>
                <a:ea typeface="Georgia"/>
                <a:cs typeface="Georgia"/>
                <a:sym typeface="Georgia"/>
              </a:rPr>
              <a:t>Pontuação</a:t>
            </a:r>
            <a:endParaRPr lang="en-US" sz="2800" dirty="0" smtClean="0">
              <a:solidFill>
                <a:srgbClr val="FFC000"/>
              </a:solidFill>
              <a:latin typeface="Georgia"/>
              <a:ea typeface="Georgia"/>
              <a:cs typeface="Georgia"/>
              <a:sym typeface="Georgia"/>
            </a:endParaRPr>
          </a:p>
          <a:p>
            <a:pPr marL="457200" marR="0" lvl="0" indent="-381000" algn="just" rtl="0">
              <a:lnSpc>
                <a:spcPct val="100000"/>
              </a:lnSpc>
              <a:buClr>
                <a:srgbClr val="FFFFFF"/>
              </a:buClr>
              <a:buSzPct val="100000"/>
              <a:buFont typeface="Georgia"/>
              <a:buAutoNum type="arabicPeriod"/>
            </a:pPr>
            <a:r>
              <a:rPr lang="en-US" sz="2800" dirty="0" err="1" smtClean="0">
                <a:solidFill>
                  <a:srgbClr val="FFC000"/>
                </a:solidFill>
                <a:latin typeface="Georgia"/>
                <a:ea typeface="Georgia"/>
                <a:cs typeface="Georgia"/>
                <a:sym typeface="Georgia"/>
              </a:rPr>
              <a:t>Resultado</a:t>
            </a:r>
            <a:r>
              <a:rPr lang="en-US" sz="2800" dirty="0" smtClean="0">
                <a:solidFill>
                  <a:srgbClr val="FFC000"/>
                </a:solidFill>
                <a:latin typeface="Georgia"/>
                <a:ea typeface="Georgia"/>
                <a:cs typeface="Georgia"/>
                <a:sym typeface="Georgia"/>
              </a:rPr>
              <a:t> do TCEMG/2017</a:t>
            </a:r>
          </a:p>
          <a:p>
            <a:pPr marL="457200" marR="0" lvl="0" indent="-381000" algn="just" rtl="0">
              <a:lnSpc>
                <a:spcPct val="100000"/>
              </a:lnSpc>
              <a:buClr>
                <a:srgbClr val="FFFFFF"/>
              </a:buClr>
              <a:buSzPct val="100000"/>
              <a:buFont typeface="Georgia"/>
              <a:buAutoNum type="arabicPeriod"/>
            </a:pPr>
            <a:r>
              <a:rPr lang="en-US" sz="2800" dirty="0" err="1" smtClean="0">
                <a:solidFill>
                  <a:srgbClr val="FFC000"/>
                </a:solidFill>
                <a:latin typeface="Georgia"/>
                <a:ea typeface="Georgia"/>
                <a:cs typeface="Georgia"/>
                <a:sym typeface="Georgia"/>
              </a:rPr>
              <a:t>Detalhamento</a:t>
            </a:r>
            <a:r>
              <a:rPr lang="en-US" sz="2800" dirty="0" smtClean="0">
                <a:solidFill>
                  <a:srgbClr val="FFC000"/>
                </a:solidFill>
                <a:latin typeface="Georgia"/>
                <a:ea typeface="Georgia"/>
                <a:cs typeface="Georgia"/>
                <a:sym typeface="Georgia"/>
              </a:rPr>
              <a:t> dos QATC’s</a:t>
            </a:r>
          </a:p>
          <a:p>
            <a:pPr marL="457200" marR="0" lvl="0" indent="-381000" algn="just" rtl="0">
              <a:lnSpc>
                <a:spcPct val="100000"/>
              </a:lnSpc>
              <a:buClr>
                <a:srgbClr val="FFFFFF"/>
              </a:buClr>
              <a:buSzPct val="100000"/>
              <a:buFont typeface="Georgia"/>
              <a:buAutoNum type="arabicPeriod"/>
            </a:pPr>
            <a:r>
              <a:rPr lang="en-US" sz="2800" dirty="0" err="1" smtClean="0">
                <a:solidFill>
                  <a:srgbClr val="FFC000"/>
                </a:solidFill>
                <a:latin typeface="Georgia"/>
                <a:ea typeface="Georgia"/>
                <a:cs typeface="Georgia"/>
                <a:sym typeface="Georgia"/>
              </a:rPr>
              <a:t>Resultado</a:t>
            </a:r>
            <a:r>
              <a:rPr lang="en-US" sz="2800" dirty="0" smtClean="0">
                <a:solidFill>
                  <a:srgbClr val="FFC000"/>
                </a:solidFill>
                <a:latin typeface="Georgia"/>
                <a:ea typeface="Georgia"/>
                <a:cs typeface="Georgia"/>
                <a:sym typeface="Georgia"/>
              </a:rPr>
              <a:t> Nacional – MMD/2017</a:t>
            </a:r>
          </a:p>
          <a:p>
            <a:pPr marL="457200" marR="0" lvl="0" indent="-381000" algn="just" rtl="0">
              <a:lnSpc>
                <a:spcPct val="100000"/>
              </a:lnSpc>
              <a:buClr>
                <a:srgbClr val="FFFFFF"/>
              </a:buClr>
              <a:buSzPct val="100000"/>
              <a:buFont typeface="Georgia"/>
              <a:buAutoNum type="arabicPeriod"/>
            </a:pPr>
            <a:r>
              <a:rPr lang="en-US" sz="2800" dirty="0" err="1" smtClean="0">
                <a:solidFill>
                  <a:srgbClr val="FFC000"/>
                </a:solidFill>
                <a:latin typeface="Georgia"/>
                <a:ea typeface="Georgia"/>
                <a:cs typeface="Georgia"/>
                <a:sym typeface="Georgia"/>
              </a:rPr>
              <a:t>Próximos</a:t>
            </a:r>
            <a:r>
              <a:rPr lang="en-US" sz="2800" dirty="0" smtClean="0">
                <a:solidFill>
                  <a:srgbClr val="FFC000"/>
                </a:solidFill>
                <a:latin typeface="Georgia"/>
                <a:ea typeface="Georgia"/>
                <a:cs typeface="Georgia"/>
                <a:sym typeface="Georgia"/>
              </a:rPr>
              <a:t> </a:t>
            </a:r>
            <a:r>
              <a:rPr lang="en-US" sz="2800" dirty="0" err="1" smtClean="0">
                <a:solidFill>
                  <a:srgbClr val="FFC000"/>
                </a:solidFill>
                <a:latin typeface="Georgia"/>
                <a:ea typeface="Georgia"/>
                <a:cs typeface="Georgia"/>
                <a:sym typeface="Georgia"/>
              </a:rPr>
              <a:t>Passos</a:t>
            </a:r>
            <a:endParaRPr lang="en-US" sz="2800" dirty="0" smtClean="0">
              <a:solidFill>
                <a:srgbClr val="FFC000"/>
              </a:solidFill>
              <a:latin typeface="Georgia"/>
              <a:ea typeface="Georgia"/>
              <a:cs typeface="Georgia"/>
              <a:sym typeface="Georgia"/>
            </a:endParaRPr>
          </a:p>
          <a:p>
            <a:pPr marL="457200" marR="0" lvl="0" indent="-381000" algn="just" rtl="0">
              <a:lnSpc>
                <a:spcPct val="100000"/>
              </a:lnSpc>
              <a:buClr>
                <a:srgbClr val="FFFFFF"/>
              </a:buClr>
              <a:buSzPct val="100000"/>
              <a:buFont typeface="Georgia"/>
              <a:buAutoNum type="arabicPeriod"/>
            </a:pPr>
            <a:r>
              <a:rPr lang="en-US" sz="2800" dirty="0" err="1" smtClean="0">
                <a:solidFill>
                  <a:srgbClr val="FFC000"/>
                </a:solidFill>
                <a:latin typeface="Georgia"/>
                <a:ea typeface="Georgia"/>
                <a:cs typeface="Georgia"/>
                <a:sym typeface="Georgia"/>
              </a:rPr>
              <a:t>Agradecimento</a:t>
            </a:r>
            <a:r>
              <a:rPr lang="en-US" sz="2800" dirty="0" smtClean="0">
                <a:solidFill>
                  <a:srgbClr val="FFC000"/>
                </a:solidFill>
                <a:latin typeface="Georgia"/>
                <a:ea typeface="Georgia"/>
                <a:cs typeface="Georgia"/>
                <a:sym typeface="Georgia"/>
              </a:rPr>
              <a:t> </a:t>
            </a:r>
          </a:p>
          <a:p>
            <a:pPr marL="76200" marR="0" lvl="0" algn="just" rtl="0">
              <a:lnSpc>
                <a:spcPct val="100000"/>
              </a:lnSpc>
              <a:spcBef>
                <a:spcPts val="2000"/>
              </a:spcBef>
              <a:spcAft>
                <a:spcPts val="1000"/>
              </a:spcAft>
              <a:buClr>
                <a:srgbClr val="FFFFFF"/>
              </a:buClr>
              <a:buSzPct val="100000"/>
            </a:pPr>
            <a:endParaRPr lang="en-US" sz="2400" dirty="0">
              <a:solidFill>
                <a:schemeClr val="lt1"/>
              </a:solidFill>
              <a:latin typeface="Georgia"/>
              <a:ea typeface="Georgia"/>
              <a:cs typeface="Georgia"/>
              <a:sym typeface="Georgia"/>
            </a:endParaRPr>
          </a:p>
        </p:txBody>
      </p:sp>
      <p:sp>
        <p:nvSpPr>
          <p:cNvPr id="27" name="Shape 27"/>
          <p:cNvSpPr txBox="1"/>
          <p:nvPr/>
        </p:nvSpPr>
        <p:spPr>
          <a:xfrm>
            <a:off x="562125" y="387250"/>
            <a:ext cx="7482600" cy="61296"/>
          </a:xfrm>
          <a:prstGeom prst="rect">
            <a:avLst/>
          </a:prstGeom>
          <a:noFill/>
          <a:ln>
            <a:noFill/>
          </a:ln>
        </p:spPr>
        <p:txBody>
          <a:bodyPr lIns="91425" tIns="91425" rIns="91425" bIns="91425" anchor="t" anchorCtr="0">
            <a:noAutofit/>
          </a:bodyPr>
          <a:lstStyle/>
          <a:p>
            <a:pPr lvl="0" algn="ctr">
              <a:spcBef>
                <a:spcPts val="0"/>
              </a:spcBef>
              <a:buNone/>
            </a:pPr>
            <a:endParaRPr lang="en-US" sz="2800" b="1" dirty="0">
              <a:solidFill>
                <a:srgbClr val="FFC000"/>
              </a:solidFill>
              <a:latin typeface="Georgia"/>
              <a:ea typeface="Georgia"/>
              <a:cs typeface="Georgia"/>
              <a:sym typeface="Georgia"/>
            </a:endParaRPr>
          </a:p>
        </p:txBody>
      </p:sp>
      <p:pic>
        <p:nvPicPr>
          <p:cNvPr id="5" name="Imagem 4" descr="Descrição: C:\Users\rralmeida\Documents\Os Meus Ficheiros Recebidos\logo_tce_reduzida_media.png"/>
          <p:cNvPicPr/>
          <p:nvPr/>
        </p:nvPicPr>
        <p:blipFill>
          <a:blip r:embed="rId4">
            <a:extLst>
              <a:ext uri="{28A0092B-C50C-407E-A947-70E740481C1C}">
                <a14:useLocalDpi xmlns:a14="http://schemas.microsoft.com/office/drawing/2010/main" val="0"/>
              </a:ext>
            </a:extLst>
          </a:blip>
          <a:srcRect/>
          <a:stretch>
            <a:fillRect/>
          </a:stretch>
        </p:blipFill>
        <p:spPr bwMode="auto">
          <a:xfrm>
            <a:off x="1043608" y="5741168"/>
            <a:ext cx="800100" cy="800100"/>
          </a:xfrm>
          <a:prstGeom prst="rect">
            <a:avLst/>
          </a:prstGeom>
          <a:noFill/>
          <a:ln>
            <a:noFill/>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6">
                                            <p:txEl>
                                              <p:pRg st="0" end="0"/>
                                            </p:txEl>
                                          </p:spTgt>
                                        </p:tgtEl>
                                        <p:attrNameLst>
                                          <p:attrName>style.visibility</p:attrName>
                                        </p:attrNameLst>
                                      </p:cBhvr>
                                      <p:to>
                                        <p:strVal val="visible"/>
                                      </p:to>
                                    </p:set>
                                    <p:anim calcmode="lin" valueType="num">
                                      <p:cBhvr additive="base">
                                        <p:cTn id="7" dur="500" fill="hold"/>
                                        <p:tgtEl>
                                          <p:spTgt spid="2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6">
                                            <p:txEl>
                                              <p:pRg st="0" end="0"/>
                                            </p:txEl>
                                          </p:spTgt>
                                        </p:tgtEl>
                                        <p:attrNameLst>
                                          <p:attrName>ppt_y</p:attrName>
                                        </p:attrNameLst>
                                      </p:cBhvr>
                                      <p:tavLst>
                                        <p:tav tm="0">
                                          <p:val>
                                            <p:strVal val="1+#ppt_h/2"/>
                                          </p:val>
                                        </p:tav>
                                        <p:tav tm="100000">
                                          <p:val>
                                            <p:strVal val="#ppt_y"/>
                                          </p:val>
                                        </p:tav>
                                      </p:tavLst>
                                    </p:anim>
                                  </p:childTnLst>
                                  <p:subTnLst>
                                    <p:animClr clrSpc="rgb" dir="cw">
                                      <p:cBhvr override="childStyle">
                                        <p:cTn dur="1" fill="hold" display="0" masterRel="nextClick" afterEffect="1"/>
                                        <p:tgtEl>
                                          <p:spTgt spid="26">
                                            <p:txEl>
                                              <p:pRg st="0" end="0"/>
                                            </p:txEl>
                                          </p:spTgt>
                                        </p:tgtEl>
                                        <p:attrNameLst>
                                          <p:attrName>ppt_c</p:attrName>
                                        </p:attrNameLst>
                                      </p:cBhvr>
                                      <p:to>
                                        <a:srgbClr val="FFFF00"/>
                                      </p:to>
                                    </p:animClr>
                                  </p:sub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6">
                                            <p:txEl>
                                              <p:pRg st="1" end="1"/>
                                            </p:txEl>
                                          </p:spTgt>
                                        </p:tgtEl>
                                        <p:attrNameLst>
                                          <p:attrName>style.visibility</p:attrName>
                                        </p:attrNameLst>
                                      </p:cBhvr>
                                      <p:to>
                                        <p:strVal val="visible"/>
                                      </p:to>
                                    </p:set>
                                    <p:anim calcmode="lin" valueType="num">
                                      <p:cBhvr additive="base">
                                        <p:cTn id="13" dur="500" fill="hold"/>
                                        <p:tgtEl>
                                          <p:spTgt spid="26">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6">
                                            <p:txEl>
                                              <p:pRg st="1" end="1"/>
                                            </p:txEl>
                                          </p:spTgt>
                                        </p:tgtEl>
                                        <p:attrNameLst>
                                          <p:attrName>ppt_y</p:attrName>
                                        </p:attrNameLst>
                                      </p:cBhvr>
                                      <p:tavLst>
                                        <p:tav tm="0">
                                          <p:val>
                                            <p:strVal val="1+#ppt_h/2"/>
                                          </p:val>
                                        </p:tav>
                                        <p:tav tm="100000">
                                          <p:val>
                                            <p:strVal val="#ppt_y"/>
                                          </p:val>
                                        </p:tav>
                                      </p:tavLst>
                                    </p:anim>
                                  </p:childTnLst>
                                  <p:subTnLst>
                                    <p:animClr clrSpc="rgb" dir="cw">
                                      <p:cBhvr override="childStyle">
                                        <p:cTn dur="1" fill="hold" display="0" masterRel="nextClick" afterEffect="1"/>
                                        <p:tgtEl>
                                          <p:spTgt spid="26">
                                            <p:txEl>
                                              <p:pRg st="1" end="1"/>
                                            </p:txEl>
                                          </p:spTgt>
                                        </p:tgtEl>
                                        <p:attrNameLst>
                                          <p:attrName>ppt_c</p:attrName>
                                        </p:attrNameLst>
                                      </p:cBhvr>
                                      <p:to>
                                        <a:srgbClr val="FFFF00"/>
                                      </p:to>
                                    </p:animClr>
                                  </p:sub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6">
                                            <p:txEl>
                                              <p:pRg st="2" end="2"/>
                                            </p:txEl>
                                          </p:spTgt>
                                        </p:tgtEl>
                                        <p:attrNameLst>
                                          <p:attrName>style.visibility</p:attrName>
                                        </p:attrNameLst>
                                      </p:cBhvr>
                                      <p:to>
                                        <p:strVal val="visible"/>
                                      </p:to>
                                    </p:set>
                                    <p:anim calcmode="lin" valueType="num">
                                      <p:cBhvr additive="base">
                                        <p:cTn id="19" dur="500" fill="hold"/>
                                        <p:tgtEl>
                                          <p:spTgt spid="26">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6">
                                            <p:txEl>
                                              <p:pRg st="2" end="2"/>
                                            </p:txEl>
                                          </p:spTgt>
                                        </p:tgtEl>
                                        <p:attrNameLst>
                                          <p:attrName>ppt_y</p:attrName>
                                        </p:attrNameLst>
                                      </p:cBhvr>
                                      <p:tavLst>
                                        <p:tav tm="0">
                                          <p:val>
                                            <p:strVal val="1+#ppt_h/2"/>
                                          </p:val>
                                        </p:tav>
                                        <p:tav tm="100000">
                                          <p:val>
                                            <p:strVal val="#ppt_y"/>
                                          </p:val>
                                        </p:tav>
                                      </p:tavLst>
                                    </p:anim>
                                  </p:childTnLst>
                                  <p:subTnLst>
                                    <p:animClr clrSpc="rgb" dir="cw">
                                      <p:cBhvr override="childStyle">
                                        <p:cTn dur="1" fill="hold" display="0" masterRel="nextClick" afterEffect="1"/>
                                        <p:tgtEl>
                                          <p:spTgt spid="26">
                                            <p:txEl>
                                              <p:pRg st="2" end="2"/>
                                            </p:txEl>
                                          </p:spTgt>
                                        </p:tgtEl>
                                        <p:attrNameLst>
                                          <p:attrName>ppt_c</p:attrName>
                                        </p:attrNameLst>
                                      </p:cBhvr>
                                      <p:to>
                                        <a:srgbClr val="FFFF00"/>
                                      </p:to>
                                    </p:animClr>
                                  </p:sub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6">
                                            <p:txEl>
                                              <p:pRg st="3" end="3"/>
                                            </p:txEl>
                                          </p:spTgt>
                                        </p:tgtEl>
                                        <p:attrNameLst>
                                          <p:attrName>style.visibility</p:attrName>
                                        </p:attrNameLst>
                                      </p:cBhvr>
                                      <p:to>
                                        <p:strVal val="visible"/>
                                      </p:to>
                                    </p:set>
                                    <p:anim calcmode="lin" valueType="num">
                                      <p:cBhvr additive="base">
                                        <p:cTn id="25" dur="500" fill="hold"/>
                                        <p:tgtEl>
                                          <p:spTgt spid="26">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6">
                                            <p:txEl>
                                              <p:pRg st="3" end="3"/>
                                            </p:txEl>
                                          </p:spTgt>
                                        </p:tgtEl>
                                        <p:attrNameLst>
                                          <p:attrName>ppt_y</p:attrName>
                                        </p:attrNameLst>
                                      </p:cBhvr>
                                      <p:tavLst>
                                        <p:tav tm="0">
                                          <p:val>
                                            <p:strVal val="1+#ppt_h/2"/>
                                          </p:val>
                                        </p:tav>
                                        <p:tav tm="100000">
                                          <p:val>
                                            <p:strVal val="#ppt_y"/>
                                          </p:val>
                                        </p:tav>
                                      </p:tavLst>
                                    </p:anim>
                                  </p:childTnLst>
                                  <p:subTnLst>
                                    <p:animClr clrSpc="rgb" dir="cw">
                                      <p:cBhvr override="childStyle">
                                        <p:cTn dur="1" fill="hold" display="0" masterRel="nextClick" afterEffect="1"/>
                                        <p:tgtEl>
                                          <p:spTgt spid="26">
                                            <p:txEl>
                                              <p:pRg st="3" end="3"/>
                                            </p:txEl>
                                          </p:spTgt>
                                        </p:tgtEl>
                                        <p:attrNameLst>
                                          <p:attrName>ppt_c</p:attrName>
                                        </p:attrNameLst>
                                      </p:cBhvr>
                                      <p:to>
                                        <a:srgbClr val="FFFF00"/>
                                      </p:to>
                                    </p:animClr>
                                  </p:sub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6">
                                            <p:txEl>
                                              <p:pRg st="4" end="4"/>
                                            </p:txEl>
                                          </p:spTgt>
                                        </p:tgtEl>
                                        <p:attrNameLst>
                                          <p:attrName>style.visibility</p:attrName>
                                        </p:attrNameLst>
                                      </p:cBhvr>
                                      <p:to>
                                        <p:strVal val="visible"/>
                                      </p:to>
                                    </p:set>
                                    <p:anim calcmode="lin" valueType="num">
                                      <p:cBhvr additive="base">
                                        <p:cTn id="31" dur="500" fill="hold"/>
                                        <p:tgtEl>
                                          <p:spTgt spid="26">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6">
                                            <p:txEl>
                                              <p:pRg st="4" end="4"/>
                                            </p:txEl>
                                          </p:spTgt>
                                        </p:tgtEl>
                                        <p:attrNameLst>
                                          <p:attrName>ppt_y</p:attrName>
                                        </p:attrNameLst>
                                      </p:cBhvr>
                                      <p:tavLst>
                                        <p:tav tm="0">
                                          <p:val>
                                            <p:strVal val="1+#ppt_h/2"/>
                                          </p:val>
                                        </p:tav>
                                        <p:tav tm="100000">
                                          <p:val>
                                            <p:strVal val="#ppt_y"/>
                                          </p:val>
                                        </p:tav>
                                      </p:tavLst>
                                    </p:anim>
                                  </p:childTnLst>
                                  <p:subTnLst>
                                    <p:animClr clrSpc="rgb" dir="cw">
                                      <p:cBhvr override="childStyle">
                                        <p:cTn dur="1" fill="hold" display="0" masterRel="nextClick" afterEffect="1"/>
                                        <p:tgtEl>
                                          <p:spTgt spid="26">
                                            <p:txEl>
                                              <p:pRg st="4" end="4"/>
                                            </p:txEl>
                                          </p:spTgt>
                                        </p:tgtEl>
                                        <p:attrNameLst>
                                          <p:attrName>ppt_c</p:attrName>
                                        </p:attrNameLst>
                                      </p:cBhvr>
                                      <p:to>
                                        <a:srgbClr val="FFFF00"/>
                                      </p:to>
                                    </p:animClr>
                                  </p:sub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6">
                                            <p:txEl>
                                              <p:pRg st="5" end="5"/>
                                            </p:txEl>
                                          </p:spTgt>
                                        </p:tgtEl>
                                        <p:attrNameLst>
                                          <p:attrName>style.visibility</p:attrName>
                                        </p:attrNameLst>
                                      </p:cBhvr>
                                      <p:to>
                                        <p:strVal val="visible"/>
                                      </p:to>
                                    </p:set>
                                    <p:anim calcmode="lin" valueType="num">
                                      <p:cBhvr additive="base">
                                        <p:cTn id="37" dur="500" fill="hold"/>
                                        <p:tgtEl>
                                          <p:spTgt spid="26">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6">
                                            <p:txEl>
                                              <p:pRg st="5" end="5"/>
                                            </p:txEl>
                                          </p:spTgt>
                                        </p:tgtEl>
                                        <p:attrNameLst>
                                          <p:attrName>ppt_y</p:attrName>
                                        </p:attrNameLst>
                                      </p:cBhvr>
                                      <p:tavLst>
                                        <p:tav tm="0">
                                          <p:val>
                                            <p:strVal val="1+#ppt_h/2"/>
                                          </p:val>
                                        </p:tav>
                                        <p:tav tm="100000">
                                          <p:val>
                                            <p:strVal val="#ppt_y"/>
                                          </p:val>
                                        </p:tav>
                                      </p:tavLst>
                                    </p:anim>
                                  </p:childTnLst>
                                  <p:subTnLst>
                                    <p:animClr clrSpc="rgb" dir="cw">
                                      <p:cBhvr override="childStyle">
                                        <p:cTn dur="1" fill="hold" display="0" masterRel="nextClick" afterEffect="1"/>
                                        <p:tgtEl>
                                          <p:spTgt spid="26">
                                            <p:txEl>
                                              <p:pRg st="5" end="5"/>
                                            </p:txEl>
                                          </p:spTgt>
                                        </p:tgtEl>
                                        <p:attrNameLst>
                                          <p:attrName>ppt_c</p:attrName>
                                        </p:attrNameLst>
                                      </p:cBhvr>
                                      <p:to>
                                        <a:srgbClr val="FFFF00"/>
                                      </p:to>
                                    </p:animClr>
                                  </p:sub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6">
                                            <p:txEl>
                                              <p:pRg st="6" end="6"/>
                                            </p:txEl>
                                          </p:spTgt>
                                        </p:tgtEl>
                                        <p:attrNameLst>
                                          <p:attrName>style.visibility</p:attrName>
                                        </p:attrNameLst>
                                      </p:cBhvr>
                                      <p:to>
                                        <p:strVal val="visible"/>
                                      </p:to>
                                    </p:set>
                                    <p:anim calcmode="lin" valueType="num">
                                      <p:cBhvr additive="base">
                                        <p:cTn id="43" dur="500" fill="hold"/>
                                        <p:tgtEl>
                                          <p:spTgt spid="26">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6">
                                            <p:txEl>
                                              <p:pRg st="6" end="6"/>
                                            </p:txEl>
                                          </p:spTgt>
                                        </p:tgtEl>
                                        <p:attrNameLst>
                                          <p:attrName>ppt_y</p:attrName>
                                        </p:attrNameLst>
                                      </p:cBhvr>
                                      <p:tavLst>
                                        <p:tav tm="0">
                                          <p:val>
                                            <p:strVal val="1+#ppt_h/2"/>
                                          </p:val>
                                        </p:tav>
                                        <p:tav tm="100000">
                                          <p:val>
                                            <p:strVal val="#ppt_y"/>
                                          </p:val>
                                        </p:tav>
                                      </p:tavLst>
                                    </p:anim>
                                  </p:childTnLst>
                                  <p:subTnLst>
                                    <p:animClr clrSpc="rgb" dir="cw">
                                      <p:cBhvr override="childStyle">
                                        <p:cTn dur="1" fill="hold" display="0" masterRel="nextClick" afterEffect="1"/>
                                        <p:tgtEl>
                                          <p:spTgt spid="26">
                                            <p:txEl>
                                              <p:pRg st="6" end="6"/>
                                            </p:txEl>
                                          </p:spTgt>
                                        </p:tgtEl>
                                        <p:attrNameLst>
                                          <p:attrName>ppt_c</p:attrName>
                                        </p:attrNameLst>
                                      </p:cBhvr>
                                      <p:to>
                                        <a:srgbClr val="FFFF00"/>
                                      </p:to>
                                    </p:animClr>
                                  </p:sub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6">
                                            <p:txEl>
                                              <p:pRg st="7" end="7"/>
                                            </p:txEl>
                                          </p:spTgt>
                                        </p:tgtEl>
                                        <p:attrNameLst>
                                          <p:attrName>style.visibility</p:attrName>
                                        </p:attrNameLst>
                                      </p:cBhvr>
                                      <p:to>
                                        <p:strVal val="visible"/>
                                      </p:to>
                                    </p:set>
                                    <p:anim calcmode="lin" valueType="num">
                                      <p:cBhvr additive="base">
                                        <p:cTn id="49" dur="500" fill="hold"/>
                                        <p:tgtEl>
                                          <p:spTgt spid="26">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6">
                                            <p:txEl>
                                              <p:pRg st="7" end="7"/>
                                            </p:txEl>
                                          </p:spTgt>
                                        </p:tgtEl>
                                        <p:attrNameLst>
                                          <p:attrName>ppt_y</p:attrName>
                                        </p:attrNameLst>
                                      </p:cBhvr>
                                      <p:tavLst>
                                        <p:tav tm="0">
                                          <p:val>
                                            <p:strVal val="1+#ppt_h/2"/>
                                          </p:val>
                                        </p:tav>
                                        <p:tav tm="100000">
                                          <p:val>
                                            <p:strVal val="#ppt_y"/>
                                          </p:val>
                                        </p:tav>
                                      </p:tavLst>
                                    </p:anim>
                                  </p:childTnLst>
                                  <p:subTnLst>
                                    <p:animClr clrSpc="rgb" dir="cw">
                                      <p:cBhvr override="childStyle">
                                        <p:cTn dur="1" fill="hold" display="0" masterRel="nextClick" afterEffect="1"/>
                                        <p:tgtEl>
                                          <p:spTgt spid="26">
                                            <p:txEl>
                                              <p:pRg st="7" end="7"/>
                                            </p:txEl>
                                          </p:spTgt>
                                        </p:tgtEl>
                                        <p:attrNameLst>
                                          <p:attrName>ppt_c</p:attrName>
                                        </p:attrNameLst>
                                      </p:cBhvr>
                                      <p:to>
                                        <a:srgbClr val="FFFF00"/>
                                      </p:to>
                                    </p:animClr>
                                  </p:sub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6">
                                            <p:txEl>
                                              <p:pRg st="8" end="8"/>
                                            </p:txEl>
                                          </p:spTgt>
                                        </p:tgtEl>
                                        <p:attrNameLst>
                                          <p:attrName>style.visibility</p:attrName>
                                        </p:attrNameLst>
                                      </p:cBhvr>
                                      <p:to>
                                        <p:strVal val="visible"/>
                                      </p:to>
                                    </p:set>
                                    <p:anim calcmode="lin" valueType="num">
                                      <p:cBhvr additive="base">
                                        <p:cTn id="55" dur="500" fill="hold"/>
                                        <p:tgtEl>
                                          <p:spTgt spid="26">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6">
                                            <p:txEl>
                                              <p:pRg st="8" end="8"/>
                                            </p:txEl>
                                          </p:spTgt>
                                        </p:tgtEl>
                                        <p:attrNameLst>
                                          <p:attrName>ppt_y</p:attrName>
                                        </p:attrNameLst>
                                      </p:cBhvr>
                                      <p:tavLst>
                                        <p:tav tm="0">
                                          <p:val>
                                            <p:strVal val="1+#ppt_h/2"/>
                                          </p:val>
                                        </p:tav>
                                        <p:tav tm="100000">
                                          <p:val>
                                            <p:strVal val="#ppt_y"/>
                                          </p:val>
                                        </p:tav>
                                      </p:tavLst>
                                    </p:anim>
                                  </p:childTnLst>
                                  <p:subTnLst>
                                    <p:animClr clrSpc="rgb" dir="cw">
                                      <p:cBhvr override="childStyle">
                                        <p:cTn dur="1" fill="hold" display="0" masterRel="nextClick" afterEffect="1"/>
                                        <p:tgtEl>
                                          <p:spTgt spid="26">
                                            <p:txEl>
                                              <p:pRg st="8" end="8"/>
                                            </p:txEl>
                                          </p:spTgt>
                                        </p:tgtEl>
                                        <p:attrNameLst>
                                          <p:attrName>ppt_c</p:attrName>
                                        </p:attrNameLst>
                                      </p:cBhvr>
                                      <p:to>
                                        <a:srgbClr val="FFFF00"/>
                                      </p:to>
                                    </p:animClr>
                                  </p:sub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6">
                                            <p:txEl>
                                              <p:pRg st="9" end="9"/>
                                            </p:txEl>
                                          </p:spTgt>
                                        </p:tgtEl>
                                        <p:attrNameLst>
                                          <p:attrName>style.visibility</p:attrName>
                                        </p:attrNameLst>
                                      </p:cBhvr>
                                      <p:to>
                                        <p:strVal val="visible"/>
                                      </p:to>
                                    </p:set>
                                    <p:anim calcmode="lin" valueType="num">
                                      <p:cBhvr additive="base">
                                        <p:cTn id="61" dur="500" fill="hold"/>
                                        <p:tgtEl>
                                          <p:spTgt spid="26">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6">
                                            <p:txEl>
                                              <p:pRg st="9" end="9"/>
                                            </p:txEl>
                                          </p:spTgt>
                                        </p:tgtEl>
                                        <p:attrNameLst>
                                          <p:attrName>ppt_y</p:attrName>
                                        </p:attrNameLst>
                                      </p:cBhvr>
                                      <p:tavLst>
                                        <p:tav tm="0">
                                          <p:val>
                                            <p:strVal val="1+#ppt_h/2"/>
                                          </p:val>
                                        </p:tav>
                                        <p:tav tm="100000">
                                          <p:val>
                                            <p:strVal val="#ppt_y"/>
                                          </p:val>
                                        </p:tav>
                                      </p:tavLst>
                                    </p:anim>
                                  </p:childTnLst>
                                  <p:subTnLst>
                                    <p:animClr clrSpc="rgb" dir="cw">
                                      <p:cBhvr override="childStyle">
                                        <p:cTn dur="1" fill="hold" display="0" masterRel="nextClick" afterEffect="1"/>
                                        <p:tgtEl>
                                          <p:spTgt spid="26">
                                            <p:txEl>
                                              <p:pRg st="9" end="9"/>
                                            </p:txEl>
                                          </p:spTgt>
                                        </p:tgtEl>
                                        <p:attrNameLst>
                                          <p:attrName>ppt_c</p:attrName>
                                        </p:attrNameLst>
                                      </p:cBhvr>
                                      <p:to>
                                        <a:srgbClr val="FFFF00"/>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F243E"/>
        </a:solidFill>
        <a:effectLst/>
      </p:bgPr>
    </p:bg>
    <p:spTree>
      <p:nvGrpSpPr>
        <p:cNvPr id="1" name="Shape 78"/>
        <p:cNvGrpSpPr/>
        <p:nvPr/>
      </p:nvGrpSpPr>
      <p:grpSpPr>
        <a:xfrm>
          <a:off x="0" y="0"/>
          <a:ext cx="0" cy="0"/>
          <a:chOff x="0" y="0"/>
          <a:chExt cx="0" cy="0"/>
        </a:xfrm>
      </p:grpSpPr>
      <p:pic>
        <p:nvPicPr>
          <p:cNvPr id="79" name="Shape 79" descr="logo_nova_atricon (1).png"/>
          <p:cNvPicPr preferRelativeResize="0"/>
          <p:nvPr/>
        </p:nvPicPr>
        <p:blipFill rotWithShape="1">
          <a:blip r:embed="rId3">
            <a:alphaModFix/>
          </a:blip>
          <a:srcRect/>
          <a:stretch/>
        </p:blipFill>
        <p:spPr>
          <a:xfrm>
            <a:off x="5989723" y="6011350"/>
            <a:ext cx="3042300" cy="707700"/>
          </a:xfrm>
          <a:prstGeom prst="rect">
            <a:avLst/>
          </a:prstGeom>
          <a:noFill/>
          <a:ln>
            <a:noFill/>
          </a:ln>
        </p:spPr>
      </p:pic>
      <p:sp>
        <p:nvSpPr>
          <p:cNvPr id="81" name="Shape 81"/>
          <p:cNvSpPr txBox="1"/>
          <p:nvPr/>
        </p:nvSpPr>
        <p:spPr>
          <a:xfrm>
            <a:off x="539552" y="164525"/>
            <a:ext cx="7482600" cy="377454"/>
          </a:xfrm>
          <a:prstGeom prst="rect">
            <a:avLst/>
          </a:prstGeom>
          <a:noFill/>
          <a:ln>
            <a:noFill/>
          </a:ln>
        </p:spPr>
        <p:txBody>
          <a:bodyPr lIns="91425" tIns="91425" rIns="91425" bIns="91425" anchor="t" anchorCtr="0">
            <a:noAutofit/>
          </a:bodyPr>
          <a:lstStyle/>
          <a:p>
            <a:pPr lvl="0" algn="ctr"/>
            <a:r>
              <a:rPr lang="pt-BR" sz="2800" b="1" dirty="0" smtClean="0">
                <a:solidFill>
                  <a:srgbClr val="FFC000"/>
                </a:solidFill>
                <a:latin typeface="Georgia"/>
                <a:ea typeface="Georgia"/>
                <a:cs typeface="Georgia"/>
                <a:sym typeface="Georgia"/>
              </a:rPr>
              <a:t>7.</a:t>
            </a:r>
            <a:r>
              <a:rPr lang="pt-BR" sz="2700" b="1" dirty="0" smtClean="0">
                <a:solidFill>
                  <a:srgbClr val="FFC000"/>
                </a:solidFill>
                <a:latin typeface="Georgia"/>
                <a:ea typeface="Georgia"/>
                <a:cs typeface="Georgia"/>
                <a:sym typeface="Georgia"/>
              </a:rPr>
              <a:t> Detalhamento</a:t>
            </a:r>
          </a:p>
          <a:p>
            <a:pPr lvl="0" algn="ctr"/>
            <a:endParaRPr lang="pt-BR" sz="2700" b="1" dirty="0">
              <a:solidFill>
                <a:srgbClr val="FFC000"/>
              </a:solidFill>
              <a:latin typeface="Georgia"/>
              <a:ea typeface="Georgia"/>
              <a:cs typeface="Georgia"/>
              <a:sym typeface="Georgia"/>
            </a:endParaRPr>
          </a:p>
          <a:p>
            <a:pPr lvl="0" algn="ctr"/>
            <a:endParaRPr lang="pt-BR" sz="2700" b="1" dirty="0" smtClean="0">
              <a:solidFill>
                <a:srgbClr val="FFC000"/>
              </a:solidFill>
              <a:latin typeface="Georgia"/>
              <a:ea typeface="Georgia"/>
              <a:cs typeface="Georgia"/>
              <a:sym typeface="Georgia"/>
            </a:endParaRPr>
          </a:p>
          <a:p>
            <a:pPr lvl="0" algn="ctr"/>
            <a:endParaRPr lang="pt-BR" sz="2700" b="1" dirty="0">
              <a:solidFill>
                <a:srgbClr val="FFC000"/>
              </a:solidFill>
              <a:latin typeface="Georgia"/>
              <a:ea typeface="Georgia"/>
              <a:cs typeface="Georgia"/>
              <a:sym typeface="Georgia"/>
            </a:endParaRPr>
          </a:p>
          <a:p>
            <a:pPr lvl="0" algn="ctr"/>
            <a:r>
              <a:rPr lang="pt-BR" sz="2700" b="1" dirty="0" smtClean="0">
                <a:solidFill>
                  <a:srgbClr val="FFC000"/>
                </a:solidFill>
                <a:latin typeface="Georgia"/>
                <a:ea typeface="Georgia"/>
                <a:cs typeface="Georgia"/>
                <a:sym typeface="Georgia"/>
              </a:rPr>
              <a:t> </a:t>
            </a:r>
            <a:endParaRPr lang="pt-BR" sz="2800" dirty="0"/>
          </a:p>
        </p:txBody>
      </p:sp>
      <p:pic>
        <p:nvPicPr>
          <p:cNvPr id="5" name="Imagem 4" descr="Descrição: C:\Users\rralmeida\Documents\Os Meus Ficheiros Recebidos\logo_tce_reduzida_media.png"/>
          <p:cNvPicPr/>
          <p:nvPr/>
        </p:nvPicPr>
        <p:blipFill>
          <a:blip r:embed="rId4">
            <a:extLst>
              <a:ext uri="{28A0092B-C50C-407E-A947-70E740481C1C}">
                <a14:useLocalDpi xmlns:a14="http://schemas.microsoft.com/office/drawing/2010/main" val="0"/>
              </a:ext>
            </a:extLst>
          </a:blip>
          <a:srcRect/>
          <a:stretch>
            <a:fillRect/>
          </a:stretch>
        </p:blipFill>
        <p:spPr bwMode="auto">
          <a:xfrm>
            <a:off x="467544" y="5918950"/>
            <a:ext cx="800100" cy="800100"/>
          </a:xfrm>
          <a:prstGeom prst="rect">
            <a:avLst/>
          </a:prstGeom>
          <a:noFill/>
          <a:ln>
            <a:noFill/>
          </a:ln>
        </p:spPr>
      </p:pic>
      <p:sp>
        <p:nvSpPr>
          <p:cNvPr id="3" name="Retângulo 2"/>
          <p:cNvSpPr/>
          <p:nvPr/>
        </p:nvSpPr>
        <p:spPr>
          <a:xfrm>
            <a:off x="251520" y="836712"/>
            <a:ext cx="8568952" cy="830997"/>
          </a:xfrm>
          <a:prstGeom prst="rect">
            <a:avLst/>
          </a:prstGeom>
        </p:spPr>
        <p:txBody>
          <a:bodyPr wrap="square">
            <a:spAutoFit/>
          </a:bodyPr>
          <a:lstStyle/>
          <a:p>
            <a:r>
              <a:rPr lang="pt-BR" sz="2400" b="1" dirty="0">
                <a:solidFill>
                  <a:schemeClr val="lt1"/>
                </a:solidFill>
                <a:latin typeface="Georgia"/>
                <a:ea typeface="Georgia"/>
                <a:cs typeface="Georgia"/>
              </a:rPr>
              <a:t>				</a:t>
            </a:r>
          </a:p>
          <a:p>
            <a:endParaRPr lang="pt-BR" sz="2400" b="1" dirty="0">
              <a:solidFill>
                <a:schemeClr val="lt1"/>
              </a:solidFill>
              <a:latin typeface="Georgia"/>
              <a:ea typeface="Georgia"/>
              <a:cs typeface="Georgia"/>
            </a:endParaRPr>
          </a:p>
        </p:txBody>
      </p:sp>
      <p:pic>
        <p:nvPicPr>
          <p:cNvPr id="6" name="Imagem 5"/>
          <p:cNvPicPr>
            <a:picLocks noChangeAspect="1"/>
          </p:cNvPicPr>
          <p:nvPr/>
        </p:nvPicPr>
        <p:blipFill>
          <a:blip r:embed="rId5"/>
          <a:stretch>
            <a:fillRect/>
          </a:stretch>
        </p:blipFill>
        <p:spPr>
          <a:xfrm>
            <a:off x="359532" y="885761"/>
            <a:ext cx="8352928" cy="1969179"/>
          </a:xfrm>
          <a:prstGeom prst="rect">
            <a:avLst/>
          </a:prstGeom>
        </p:spPr>
      </p:pic>
      <p:sp>
        <p:nvSpPr>
          <p:cNvPr id="8" name="Retângulo 7"/>
          <p:cNvSpPr/>
          <p:nvPr/>
        </p:nvSpPr>
        <p:spPr>
          <a:xfrm>
            <a:off x="539552" y="3698389"/>
            <a:ext cx="8172908" cy="1323439"/>
          </a:xfrm>
          <a:prstGeom prst="rect">
            <a:avLst/>
          </a:prstGeom>
        </p:spPr>
        <p:txBody>
          <a:bodyPr wrap="square">
            <a:spAutoFit/>
          </a:bodyPr>
          <a:lstStyle/>
          <a:p>
            <a:r>
              <a:rPr lang="pt-BR" sz="2000" dirty="0">
                <a:solidFill>
                  <a:schemeClr val="lt1"/>
                </a:solidFill>
                <a:latin typeface="Georgia"/>
                <a:ea typeface="Georgia"/>
                <a:cs typeface="Georgia"/>
              </a:rPr>
              <a:t>2.1 Política de TI, previamente aprovada pelo Comitê e implementada</a:t>
            </a:r>
          </a:p>
          <a:p>
            <a:r>
              <a:rPr lang="pt-BR" sz="2000" dirty="0">
                <a:solidFill>
                  <a:schemeClr val="lt1"/>
                </a:solidFill>
                <a:latin typeface="Georgia"/>
                <a:ea typeface="Georgia"/>
                <a:cs typeface="Georgia"/>
              </a:rPr>
              <a:t>2.2 Plano estratégico de tecnologia da informação (plano de TI) ou Plano Diretor de Tecnologia da Informação (PDTI) implementado e compatível com o planejamento estratégico do Tribunal (PET) </a:t>
            </a:r>
          </a:p>
        </p:txBody>
      </p:sp>
    </p:spTree>
    <p:extLst>
      <p:ext uri="{BB962C8B-B14F-4D97-AF65-F5344CB8AC3E}">
        <p14:creationId xmlns:p14="http://schemas.microsoft.com/office/powerpoint/2010/main" val="2256589234"/>
      </p:ext>
    </p:extLst>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F243E"/>
        </a:solidFill>
        <a:effectLst/>
      </p:bgPr>
    </p:bg>
    <p:spTree>
      <p:nvGrpSpPr>
        <p:cNvPr id="1" name="Shape 78"/>
        <p:cNvGrpSpPr/>
        <p:nvPr/>
      </p:nvGrpSpPr>
      <p:grpSpPr>
        <a:xfrm>
          <a:off x="0" y="0"/>
          <a:ext cx="0" cy="0"/>
          <a:chOff x="0" y="0"/>
          <a:chExt cx="0" cy="0"/>
        </a:xfrm>
      </p:grpSpPr>
      <p:pic>
        <p:nvPicPr>
          <p:cNvPr id="79" name="Shape 79" descr="logo_nova_atricon (1).png"/>
          <p:cNvPicPr preferRelativeResize="0"/>
          <p:nvPr/>
        </p:nvPicPr>
        <p:blipFill rotWithShape="1">
          <a:blip r:embed="rId3">
            <a:alphaModFix/>
          </a:blip>
          <a:srcRect/>
          <a:stretch/>
        </p:blipFill>
        <p:spPr>
          <a:xfrm>
            <a:off x="5989723" y="6011350"/>
            <a:ext cx="3042300" cy="707700"/>
          </a:xfrm>
          <a:prstGeom prst="rect">
            <a:avLst/>
          </a:prstGeom>
          <a:noFill/>
          <a:ln>
            <a:noFill/>
          </a:ln>
        </p:spPr>
      </p:pic>
      <p:sp>
        <p:nvSpPr>
          <p:cNvPr id="81" name="Shape 81"/>
          <p:cNvSpPr txBox="1"/>
          <p:nvPr/>
        </p:nvSpPr>
        <p:spPr>
          <a:xfrm>
            <a:off x="539552" y="164525"/>
            <a:ext cx="7482600" cy="377454"/>
          </a:xfrm>
          <a:prstGeom prst="rect">
            <a:avLst/>
          </a:prstGeom>
          <a:noFill/>
          <a:ln>
            <a:noFill/>
          </a:ln>
        </p:spPr>
        <p:txBody>
          <a:bodyPr lIns="91425" tIns="91425" rIns="91425" bIns="91425" anchor="t" anchorCtr="0">
            <a:noAutofit/>
          </a:bodyPr>
          <a:lstStyle/>
          <a:p>
            <a:pPr lvl="0" algn="ctr"/>
            <a:r>
              <a:rPr lang="pt-BR" sz="2800" b="1" dirty="0" smtClean="0">
                <a:solidFill>
                  <a:srgbClr val="FFC000"/>
                </a:solidFill>
                <a:latin typeface="Georgia"/>
                <a:ea typeface="Georgia"/>
                <a:cs typeface="Georgia"/>
                <a:sym typeface="Georgia"/>
              </a:rPr>
              <a:t>7.</a:t>
            </a:r>
            <a:r>
              <a:rPr lang="pt-BR" sz="2700" b="1" dirty="0" smtClean="0">
                <a:solidFill>
                  <a:srgbClr val="FFC000"/>
                </a:solidFill>
                <a:latin typeface="Georgia"/>
                <a:ea typeface="Georgia"/>
                <a:cs typeface="Georgia"/>
                <a:sym typeface="Georgia"/>
              </a:rPr>
              <a:t> Detalhamento</a:t>
            </a:r>
          </a:p>
          <a:p>
            <a:pPr lvl="0" algn="ctr"/>
            <a:endParaRPr lang="pt-BR" sz="2700" b="1" dirty="0">
              <a:solidFill>
                <a:srgbClr val="FFC000"/>
              </a:solidFill>
              <a:latin typeface="Georgia"/>
              <a:ea typeface="Georgia"/>
              <a:cs typeface="Georgia"/>
              <a:sym typeface="Georgia"/>
            </a:endParaRPr>
          </a:p>
          <a:p>
            <a:pPr lvl="0" algn="ctr"/>
            <a:endParaRPr lang="pt-BR" sz="2700" b="1" dirty="0" smtClean="0">
              <a:solidFill>
                <a:srgbClr val="FFC000"/>
              </a:solidFill>
              <a:latin typeface="Georgia"/>
              <a:ea typeface="Georgia"/>
              <a:cs typeface="Georgia"/>
              <a:sym typeface="Georgia"/>
            </a:endParaRPr>
          </a:p>
          <a:p>
            <a:pPr lvl="0" algn="ctr"/>
            <a:endParaRPr lang="pt-BR" sz="2700" b="1" dirty="0">
              <a:solidFill>
                <a:srgbClr val="FFC000"/>
              </a:solidFill>
              <a:latin typeface="Georgia"/>
              <a:ea typeface="Georgia"/>
              <a:cs typeface="Georgia"/>
              <a:sym typeface="Georgia"/>
            </a:endParaRPr>
          </a:p>
          <a:p>
            <a:pPr lvl="0" algn="ctr"/>
            <a:r>
              <a:rPr lang="pt-BR" sz="2700" b="1" dirty="0" smtClean="0">
                <a:solidFill>
                  <a:srgbClr val="FFC000"/>
                </a:solidFill>
                <a:latin typeface="Georgia"/>
                <a:ea typeface="Georgia"/>
                <a:cs typeface="Georgia"/>
                <a:sym typeface="Georgia"/>
              </a:rPr>
              <a:t> </a:t>
            </a:r>
            <a:endParaRPr lang="pt-BR" sz="2800" dirty="0"/>
          </a:p>
        </p:txBody>
      </p:sp>
      <p:pic>
        <p:nvPicPr>
          <p:cNvPr id="5" name="Imagem 4" descr="Descrição: C:\Users\rralmeida\Documents\Os Meus Ficheiros Recebidos\logo_tce_reduzida_media.png"/>
          <p:cNvPicPr/>
          <p:nvPr/>
        </p:nvPicPr>
        <p:blipFill>
          <a:blip r:embed="rId4">
            <a:extLst>
              <a:ext uri="{28A0092B-C50C-407E-A947-70E740481C1C}">
                <a14:useLocalDpi xmlns:a14="http://schemas.microsoft.com/office/drawing/2010/main" val="0"/>
              </a:ext>
            </a:extLst>
          </a:blip>
          <a:srcRect/>
          <a:stretch>
            <a:fillRect/>
          </a:stretch>
        </p:blipFill>
        <p:spPr bwMode="auto">
          <a:xfrm>
            <a:off x="395536" y="5918950"/>
            <a:ext cx="800100" cy="800100"/>
          </a:xfrm>
          <a:prstGeom prst="rect">
            <a:avLst/>
          </a:prstGeom>
          <a:noFill/>
          <a:ln>
            <a:noFill/>
          </a:ln>
        </p:spPr>
      </p:pic>
      <p:sp>
        <p:nvSpPr>
          <p:cNvPr id="3" name="Retângulo 2"/>
          <p:cNvSpPr/>
          <p:nvPr/>
        </p:nvSpPr>
        <p:spPr>
          <a:xfrm>
            <a:off x="251520" y="836712"/>
            <a:ext cx="8568952" cy="830997"/>
          </a:xfrm>
          <a:prstGeom prst="rect">
            <a:avLst/>
          </a:prstGeom>
        </p:spPr>
        <p:txBody>
          <a:bodyPr wrap="square">
            <a:spAutoFit/>
          </a:bodyPr>
          <a:lstStyle/>
          <a:p>
            <a:r>
              <a:rPr lang="pt-BR" sz="2400" b="1" dirty="0">
                <a:solidFill>
                  <a:schemeClr val="lt1"/>
                </a:solidFill>
                <a:latin typeface="Georgia"/>
                <a:ea typeface="Georgia"/>
                <a:cs typeface="Georgia"/>
              </a:rPr>
              <a:t>				</a:t>
            </a:r>
          </a:p>
          <a:p>
            <a:endParaRPr lang="pt-BR" sz="2400" b="1" dirty="0">
              <a:solidFill>
                <a:schemeClr val="lt1"/>
              </a:solidFill>
              <a:latin typeface="Georgia"/>
              <a:ea typeface="Georgia"/>
              <a:cs typeface="Georgia"/>
            </a:endParaRPr>
          </a:p>
        </p:txBody>
      </p:sp>
      <p:pic>
        <p:nvPicPr>
          <p:cNvPr id="4" name="Imagem 3"/>
          <p:cNvPicPr>
            <a:picLocks noChangeAspect="1"/>
          </p:cNvPicPr>
          <p:nvPr/>
        </p:nvPicPr>
        <p:blipFill>
          <a:blip r:embed="rId5"/>
          <a:stretch>
            <a:fillRect/>
          </a:stretch>
        </p:blipFill>
        <p:spPr>
          <a:xfrm>
            <a:off x="251520" y="1412776"/>
            <a:ext cx="8424935" cy="3384376"/>
          </a:xfrm>
          <a:prstGeom prst="rect">
            <a:avLst/>
          </a:prstGeom>
        </p:spPr>
      </p:pic>
    </p:spTree>
    <p:extLst>
      <p:ext uri="{BB962C8B-B14F-4D97-AF65-F5344CB8AC3E}">
        <p14:creationId xmlns:p14="http://schemas.microsoft.com/office/powerpoint/2010/main" val="305272256"/>
      </p:ext>
    </p:extLst>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0F243E"/>
        </a:solidFill>
        <a:effectLst/>
      </p:bgPr>
    </p:bg>
    <p:spTree>
      <p:nvGrpSpPr>
        <p:cNvPr id="1" name="Shape 78"/>
        <p:cNvGrpSpPr/>
        <p:nvPr/>
      </p:nvGrpSpPr>
      <p:grpSpPr>
        <a:xfrm>
          <a:off x="0" y="0"/>
          <a:ext cx="0" cy="0"/>
          <a:chOff x="0" y="0"/>
          <a:chExt cx="0" cy="0"/>
        </a:xfrm>
      </p:grpSpPr>
      <p:pic>
        <p:nvPicPr>
          <p:cNvPr id="79" name="Shape 79" descr="logo_nova_atricon (1).png"/>
          <p:cNvPicPr preferRelativeResize="0"/>
          <p:nvPr/>
        </p:nvPicPr>
        <p:blipFill rotWithShape="1">
          <a:blip r:embed="rId3">
            <a:alphaModFix/>
          </a:blip>
          <a:srcRect/>
          <a:stretch/>
        </p:blipFill>
        <p:spPr>
          <a:xfrm>
            <a:off x="5989723" y="6011350"/>
            <a:ext cx="3042300" cy="707700"/>
          </a:xfrm>
          <a:prstGeom prst="rect">
            <a:avLst/>
          </a:prstGeom>
          <a:noFill/>
          <a:ln>
            <a:noFill/>
          </a:ln>
        </p:spPr>
      </p:pic>
      <p:sp>
        <p:nvSpPr>
          <p:cNvPr id="81" name="Shape 81"/>
          <p:cNvSpPr txBox="1"/>
          <p:nvPr/>
        </p:nvSpPr>
        <p:spPr>
          <a:xfrm>
            <a:off x="539552" y="164524"/>
            <a:ext cx="8064896" cy="1392267"/>
          </a:xfrm>
          <a:prstGeom prst="rect">
            <a:avLst/>
          </a:prstGeom>
          <a:noFill/>
          <a:ln>
            <a:noFill/>
          </a:ln>
        </p:spPr>
        <p:txBody>
          <a:bodyPr lIns="91425" tIns="91425" rIns="91425" bIns="91425" anchor="t" anchorCtr="0">
            <a:noAutofit/>
          </a:bodyPr>
          <a:lstStyle/>
          <a:p>
            <a:pPr lvl="0" algn="ctr"/>
            <a:r>
              <a:rPr lang="pt-BR" sz="2800" b="1" dirty="0" smtClean="0">
                <a:solidFill>
                  <a:srgbClr val="FFC000"/>
                </a:solidFill>
                <a:latin typeface="Georgia"/>
                <a:ea typeface="Georgia"/>
                <a:cs typeface="Georgia"/>
                <a:sym typeface="Georgia"/>
              </a:rPr>
              <a:t>7.</a:t>
            </a:r>
            <a:r>
              <a:rPr lang="pt-BR" sz="2700" b="1" dirty="0" smtClean="0">
                <a:solidFill>
                  <a:srgbClr val="FFC000"/>
                </a:solidFill>
                <a:latin typeface="Georgia"/>
                <a:ea typeface="Georgia"/>
                <a:cs typeface="Georgia"/>
                <a:sym typeface="Georgia"/>
              </a:rPr>
              <a:t> Detalhamento</a:t>
            </a:r>
          </a:p>
          <a:p>
            <a:pPr lvl="0" algn="ctr"/>
            <a:endParaRPr lang="pt-BR" sz="2700" b="1" dirty="0">
              <a:solidFill>
                <a:srgbClr val="FFC000"/>
              </a:solidFill>
              <a:latin typeface="Georgia"/>
              <a:ea typeface="Georgia"/>
              <a:cs typeface="Georgia"/>
              <a:sym typeface="Georgia"/>
            </a:endParaRPr>
          </a:p>
          <a:p>
            <a:pPr lvl="0" algn="ctr"/>
            <a:endParaRPr lang="pt-BR" sz="2700" b="1" dirty="0" smtClean="0">
              <a:solidFill>
                <a:srgbClr val="FFC000"/>
              </a:solidFill>
              <a:latin typeface="Georgia"/>
              <a:ea typeface="Georgia"/>
              <a:cs typeface="Georgia"/>
              <a:sym typeface="Georgia"/>
            </a:endParaRPr>
          </a:p>
          <a:p>
            <a:pPr lvl="0" algn="ctr"/>
            <a:endParaRPr lang="pt-BR" sz="2700" b="1" dirty="0">
              <a:solidFill>
                <a:srgbClr val="FFC000"/>
              </a:solidFill>
              <a:latin typeface="Georgia"/>
              <a:ea typeface="Georgia"/>
              <a:cs typeface="Georgia"/>
              <a:sym typeface="Georgia"/>
            </a:endParaRPr>
          </a:p>
          <a:p>
            <a:pPr lvl="0" algn="ctr"/>
            <a:r>
              <a:rPr lang="pt-BR" sz="2700" b="1" dirty="0" smtClean="0">
                <a:solidFill>
                  <a:srgbClr val="FFC000"/>
                </a:solidFill>
                <a:latin typeface="Georgia"/>
                <a:ea typeface="Georgia"/>
                <a:cs typeface="Georgia"/>
                <a:sym typeface="Georgia"/>
              </a:rPr>
              <a:t> </a:t>
            </a:r>
            <a:endParaRPr lang="pt-BR" sz="2800" dirty="0"/>
          </a:p>
        </p:txBody>
      </p:sp>
      <p:pic>
        <p:nvPicPr>
          <p:cNvPr id="5" name="Imagem 4" descr="Descrição: C:\Users\rralmeida\Documents\Os Meus Ficheiros Recebidos\logo_tce_reduzida_media.png"/>
          <p:cNvPicPr/>
          <p:nvPr/>
        </p:nvPicPr>
        <p:blipFill>
          <a:blip r:embed="rId4">
            <a:extLst>
              <a:ext uri="{28A0092B-C50C-407E-A947-70E740481C1C}">
                <a14:useLocalDpi xmlns:a14="http://schemas.microsoft.com/office/drawing/2010/main" val="0"/>
              </a:ext>
            </a:extLst>
          </a:blip>
          <a:srcRect/>
          <a:stretch>
            <a:fillRect/>
          </a:stretch>
        </p:blipFill>
        <p:spPr bwMode="auto">
          <a:xfrm>
            <a:off x="308111" y="5924833"/>
            <a:ext cx="800100" cy="800100"/>
          </a:xfrm>
          <a:prstGeom prst="rect">
            <a:avLst/>
          </a:prstGeom>
          <a:noFill/>
          <a:ln>
            <a:noFill/>
          </a:ln>
        </p:spPr>
      </p:pic>
      <p:sp>
        <p:nvSpPr>
          <p:cNvPr id="3" name="Retângulo 2"/>
          <p:cNvSpPr/>
          <p:nvPr/>
        </p:nvSpPr>
        <p:spPr>
          <a:xfrm>
            <a:off x="251520" y="836712"/>
            <a:ext cx="8568952" cy="830997"/>
          </a:xfrm>
          <a:prstGeom prst="rect">
            <a:avLst/>
          </a:prstGeom>
        </p:spPr>
        <p:txBody>
          <a:bodyPr wrap="square">
            <a:spAutoFit/>
          </a:bodyPr>
          <a:lstStyle/>
          <a:p>
            <a:r>
              <a:rPr lang="pt-BR" sz="2400" b="1" dirty="0">
                <a:solidFill>
                  <a:schemeClr val="lt1"/>
                </a:solidFill>
                <a:latin typeface="Georgia"/>
                <a:ea typeface="Georgia"/>
                <a:cs typeface="Georgia"/>
              </a:rPr>
              <a:t>				</a:t>
            </a:r>
          </a:p>
          <a:p>
            <a:endParaRPr lang="pt-BR" sz="2400" b="1" dirty="0">
              <a:solidFill>
                <a:schemeClr val="lt1"/>
              </a:solidFill>
              <a:latin typeface="Georgia"/>
              <a:ea typeface="Georgia"/>
              <a:cs typeface="Georgia"/>
            </a:endParaRPr>
          </a:p>
        </p:txBody>
      </p:sp>
      <p:pic>
        <p:nvPicPr>
          <p:cNvPr id="2" name="Imagem 1"/>
          <p:cNvPicPr>
            <a:picLocks noChangeAspect="1"/>
          </p:cNvPicPr>
          <p:nvPr/>
        </p:nvPicPr>
        <p:blipFill>
          <a:blip r:embed="rId5"/>
          <a:stretch>
            <a:fillRect/>
          </a:stretch>
        </p:blipFill>
        <p:spPr>
          <a:xfrm>
            <a:off x="279106" y="980728"/>
            <a:ext cx="8568952" cy="4340728"/>
          </a:xfrm>
          <a:prstGeom prst="rect">
            <a:avLst/>
          </a:prstGeom>
        </p:spPr>
      </p:pic>
    </p:spTree>
    <p:extLst>
      <p:ext uri="{BB962C8B-B14F-4D97-AF65-F5344CB8AC3E}">
        <p14:creationId xmlns:p14="http://schemas.microsoft.com/office/powerpoint/2010/main" val="15631742"/>
      </p:ext>
    </p:extLst>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0F243E"/>
        </a:solidFill>
        <a:effectLst/>
      </p:bgPr>
    </p:bg>
    <p:spTree>
      <p:nvGrpSpPr>
        <p:cNvPr id="1" name="Shape 78"/>
        <p:cNvGrpSpPr/>
        <p:nvPr/>
      </p:nvGrpSpPr>
      <p:grpSpPr>
        <a:xfrm>
          <a:off x="0" y="0"/>
          <a:ext cx="0" cy="0"/>
          <a:chOff x="0" y="0"/>
          <a:chExt cx="0" cy="0"/>
        </a:xfrm>
      </p:grpSpPr>
      <p:pic>
        <p:nvPicPr>
          <p:cNvPr id="79" name="Shape 79" descr="logo_nova_atricon (1).png"/>
          <p:cNvPicPr preferRelativeResize="0"/>
          <p:nvPr/>
        </p:nvPicPr>
        <p:blipFill rotWithShape="1">
          <a:blip r:embed="rId3">
            <a:alphaModFix/>
          </a:blip>
          <a:srcRect/>
          <a:stretch/>
        </p:blipFill>
        <p:spPr>
          <a:xfrm>
            <a:off x="5989723" y="6011350"/>
            <a:ext cx="3042300" cy="707700"/>
          </a:xfrm>
          <a:prstGeom prst="rect">
            <a:avLst/>
          </a:prstGeom>
          <a:noFill/>
          <a:ln>
            <a:noFill/>
          </a:ln>
        </p:spPr>
      </p:pic>
      <p:sp>
        <p:nvSpPr>
          <p:cNvPr id="81" name="Shape 81"/>
          <p:cNvSpPr txBox="1"/>
          <p:nvPr/>
        </p:nvSpPr>
        <p:spPr>
          <a:xfrm>
            <a:off x="539552" y="164524"/>
            <a:ext cx="8064896" cy="1392267"/>
          </a:xfrm>
          <a:prstGeom prst="rect">
            <a:avLst/>
          </a:prstGeom>
          <a:noFill/>
          <a:ln>
            <a:noFill/>
          </a:ln>
        </p:spPr>
        <p:txBody>
          <a:bodyPr lIns="91425" tIns="91425" rIns="91425" bIns="91425" anchor="t" anchorCtr="0">
            <a:noAutofit/>
          </a:bodyPr>
          <a:lstStyle/>
          <a:p>
            <a:pPr lvl="0" algn="ctr"/>
            <a:r>
              <a:rPr lang="pt-BR" sz="2800" b="1" dirty="0" smtClean="0">
                <a:solidFill>
                  <a:srgbClr val="FFC000"/>
                </a:solidFill>
                <a:latin typeface="Georgia"/>
                <a:ea typeface="Georgia"/>
                <a:cs typeface="Georgia"/>
                <a:sym typeface="Georgia"/>
              </a:rPr>
              <a:t>7.</a:t>
            </a:r>
            <a:r>
              <a:rPr lang="pt-BR" sz="2700" b="1" dirty="0" smtClean="0">
                <a:solidFill>
                  <a:srgbClr val="FFC000"/>
                </a:solidFill>
                <a:latin typeface="Georgia"/>
                <a:ea typeface="Georgia"/>
                <a:cs typeface="Georgia"/>
                <a:sym typeface="Georgia"/>
              </a:rPr>
              <a:t> Detalhamento</a:t>
            </a:r>
          </a:p>
          <a:p>
            <a:pPr lvl="0" algn="ctr"/>
            <a:endParaRPr lang="pt-BR" sz="2700" b="1" dirty="0">
              <a:solidFill>
                <a:srgbClr val="FFC000"/>
              </a:solidFill>
              <a:latin typeface="Georgia"/>
              <a:ea typeface="Georgia"/>
              <a:cs typeface="Georgia"/>
              <a:sym typeface="Georgia"/>
            </a:endParaRPr>
          </a:p>
          <a:p>
            <a:pPr lvl="0" algn="ctr"/>
            <a:endParaRPr lang="pt-BR" sz="2700" b="1" dirty="0" smtClean="0">
              <a:solidFill>
                <a:srgbClr val="FFC000"/>
              </a:solidFill>
              <a:latin typeface="Georgia"/>
              <a:ea typeface="Georgia"/>
              <a:cs typeface="Georgia"/>
              <a:sym typeface="Georgia"/>
            </a:endParaRPr>
          </a:p>
          <a:p>
            <a:pPr lvl="0" algn="ctr"/>
            <a:endParaRPr lang="pt-BR" sz="2700" b="1" dirty="0">
              <a:solidFill>
                <a:srgbClr val="FFC000"/>
              </a:solidFill>
              <a:latin typeface="Georgia"/>
              <a:ea typeface="Georgia"/>
              <a:cs typeface="Georgia"/>
              <a:sym typeface="Georgia"/>
            </a:endParaRPr>
          </a:p>
          <a:p>
            <a:pPr lvl="0" algn="ctr"/>
            <a:r>
              <a:rPr lang="pt-BR" sz="2700" b="1" dirty="0" smtClean="0">
                <a:solidFill>
                  <a:srgbClr val="FFC000"/>
                </a:solidFill>
                <a:latin typeface="Georgia"/>
                <a:ea typeface="Georgia"/>
                <a:cs typeface="Georgia"/>
                <a:sym typeface="Georgia"/>
              </a:rPr>
              <a:t> </a:t>
            </a:r>
            <a:endParaRPr lang="pt-BR" sz="2800" dirty="0"/>
          </a:p>
        </p:txBody>
      </p:sp>
      <p:pic>
        <p:nvPicPr>
          <p:cNvPr id="5" name="Imagem 4" descr="Descrição: C:\Users\rralmeida\Documents\Os Meus Ficheiros Recebidos\logo_tce_reduzida_media.png"/>
          <p:cNvPicPr/>
          <p:nvPr/>
        </p:nvPicPr>
        <p:blipFill>
          <a:blip r:embed="rId4">
            <a:extLst>
              <a:ext uri="{28A0092B-C50C-407E-A947-70E740481C1C}">
                <a14:useLocalDpi xmlns:a14="http://schemas.microsoft.com/office/drawing/2010/main" val="0"/>
              </a:ext>
            </a:extLst>
          </a:blip>
          <a:srcRect/>
          <a:stretch>
            <a:fillRect/>
          </a:stretch>
        </p:blipFill>
        <p:spPr bwMode="auto">
          <a:xfrm>
            <a:off x="395536" y="5896841"/>
            <a:ext cx="800100" cy="800100"/>
          </a:xfrm>
          <a:prstGeom prst="rect">
            <a:avLst/>
          </a:prstGeom>
          <a:noFill/>
          <a:ln>
            <a:noFill/>
          </a:ln>
        </p:spPr>
      </p:pic>
      <p:sp>
        <p:nvSpPr>
          <p:cNvPr id="3" name="Retângulo 2"/>
          <p:cNvSpPr/>
          <p:nvPr/>
        </p:nvSpPr>
        <p:spPr>
          <a:xfrm>
            <a:off x="251520" y="836712"/>
            <a:ext cx="8568952" cy="830997"/>
          </a:xfrm>
          <a:prstGeom prst="rect">
            <a:avLst/>
          </a:prstGeom>
        </p:spPr>
        <p:txBody>
          <a:bodyPr wrap="square">
            <a:spAutoFit/>
          </a:bodyPr>
          <a:lstStyle/>
          <a:p>
            <a:r>
              <a:rPr lang="pt-BR" sz="2400" b="1" dirty="0">
                <a:solidFill>
                  <a:schemeClr val="lt1"/>
                </a:solidFill>
                <a:latin typeface="Georgia"/>
                <a:ea typeface="Georgia"/>
                <a:cs typeface="Georgia"/>
              </a:rPr>
              <a:t>				</a:t>
            </a:r>
          </a:p>
          <a:p>
            <a:endParaRPr lang="pt-BR" sz="2400" b="1" dirty="0">
              <a:solidFill>
                <a:schemeClr val="lt1"/>
              </a:solidFill>
              <a:latin typeface="Georgia"/>
              <a:ea typeface="Georgia"/>
              <a:cs typeface="Georgia"/>
            </a:endParaRPr>
          </a:p>
        </p:txBody>
      </p:sp>
      <p:pic>
        <p:nvPicPr>
          <p:cNvPr id="4" name="Imagem 3"/>
          <p:cNvPicPr>
            <a:picLocks noChangeAspect="1"/>
          </p:cNvPicPr>
          <p:nvPr/>
        </p:nvPicPr>
        <p:blipFill>
          <a:blip r:embed="rId5"/>
          <a:stretch>
            <a:fillRect/>
          </a:stretch>
        </p:blipFill>
        <p:spPr>
          <a:xfrm>
            <a:off x="539552" y="1052736"/>
            <a:ext cx="7920880" cy="4285628"/>
          </a:xfrm>
          <a:prstGeom prst="rect">
            <a:avLst/>
          </a:prstGeom>
        </p:spPr>
      </p:pic>
    </p:spTree>
    <p:extLst>
      <p:ext uri="{BB962C8B-B14F-4D97-AF65-F5344CB8AC3E}">
        <p14:creationId xmlns:p14="http://schemas.microsoft.com/office/powerpoint/2010/main" val="1773619100"/>
      </p:ext>
    </p:extLst>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0F243E"/>
        </a:solidFill>
        <a:effectLst/>
      </p:bgPr>
    </p:bg>
    <p:spTree>
      <p:nvGrpSpPr>
        <p:cNvPr id="1" name="Shape 78"/>
        <p:cNvGrpSpPr/>
        <p:nvPr/>
      </p:nvGrpSpPr>
      <p:grpSpPr>
        <a:xfrm>
          <a:off x="0" y="0"/>
          <a:ext cx="0" cy="0"/>
          <a:chOff x="0" y="0"/>
          <a:chExt cx="0" cy="0"/>
        </a:xfrm>
      </p:grpSpPr>
      <p:pic>
        <p:nvPicPr>
          <p:cNvPr id="79" name="Shape 79" descr="logo_nova_atricon (1).png"/>
          <p:cNvPicPr preferRelativeResize="0"/>
          <p:nvPr/>
        </p:nvPicPr>
        <p:blipFill rotWithShape="1">
          <a:blip r:embed="rId3">
            <a:alphaModFix/>
          </a:blip>
          <a:srcRect/>
          <a:stretch/>
        </p:blipFill>
        <p:spPr>
          <a:xfrm>
            <a:off x="5989723" y="6011350"/>
            <a:ext cx="3042300" cy="707700"/>
          </a:xfrm>
          <a:prstGeom prst="rect">
            <a:avLst/>
          </a:prstGeom>
          <a:noFill/>
          <a:ln>
            <a:noFill/>
          </a:ln>
        </p:spPr>
      </p:pic>
      <p:sp>
        <p:nvSpPr>
          <p:cNvPr id="81" name="Shape 81"/>
          <p:cNvSpPr txBox="1"/>
          <p:nvPr/>
        </p:nvSpPr>
        <p:spPr>
          <a:xfrm>
            <a:off x="539552" y="164524"/>
            <a:ext cx="8064896" cy="1392267"/>
          </a:xfrm>
          <a:prstGeom prst="rect">
            <a:avLst/>
          </a:prstGeom>
          <a:noFill/>
          <a:ln>
            <a:noFill/>
          </a:ln>
        </p:spPr>
        <p:txBody>
          <a:bodyPr lIns="91425" tIns="91425" rIns="91425" bIns="91425" anchor="t" anchorCtr="0">
            <a:noAutofit/>
          </a:bodyPr>
          <a:lstStyle/>
          <a:p>
            <a:pPr lvl="0" algn="ctr"/>
            <a:r>
              <a:rPr lang="pt-BR" sz="2800" b="1" dirty="0" smtClean="0">
                <a:solidFill>
                  <a:srgbClr val="FFC000"/>
                </a:solidFill>
                <a:latin typeface="Georgia"/>
                <a:ea typeface="Georgia"/>
                <a:cs typeface="Georgia"/>
                <a:sym typeface="Georgia"/>
              </a:rPr>
              <a:t>7.</a:t>
            </a:r>
            <a:r>
              <a:rPr lang="pt-BR" sz="2700" b="1" dirty="0" smtClean="0">
                <a:solidFill>
                  <a:srgbClr val="FFC000"/>
                </a:solidFill>
                <a:latin typeface="Georgia"/>
                <a:ea typeface="Georgia"/>
                <a:cs typeface="Georgia"/>
                <a:sym typeface="Georgia"/>
              </a:rPr>
              <a:t> Detalhamento</a:t>
            </a:r>
          </a:p>
          <a:p>
            <a:pPr lvl="0" algn="ctr"/>
            <a:endParaRPr lang="pt-BR" sz="2700" b="1" dirty="0">
              <a:solidFill>
                <a:srgbClr val="FFC000"/>
              </a:solidFill>
              <a:latin typeface="Georgia"/>
              <a:ea typeface="Georgia"/>
              <a:cs typeface="Georgia"/>
              <a:sym typeface="Georgia"/>
            </a:endParaRPr>
          </a:p>
          <a:p>
            <a:pPr lvl="0" algn="ctr"/>
            <a:endParaRPr lang="pt-BR" sz="2700" b="1" dirty="0" smtClean="0">
              <a:solidFill>
                <a:srgbClr val="FFC000"/>
              </a:solidFill>
              <a:latin typeface="Georgia"/>
              <a:ea typeface="Georgia"/>
              <a:cs typeface="Georgia"/>
              <a:sym typeface="Georgia"/>
            </a:endParaRPr>
          </a:p>
          <a:p>
            <a:pPr lvl="0" algn="ctr"/>
            <a:endParaRPr lang="pt-BR" sz="2700" b="1" dirty="0">
              <a:solidFill>
                <a:srgbClr val="FFC000"/>
              </a:solidFill>
              <a:latin typeface="Georgia"/>
              <a:ea typeface="Georgia"/>
              <a:cs typeface="Georgia"/>
              <a:sym typeface="Georgia"/>
            </a:endParaRPr>
          </a:p>
          <a:p>
            <a:pPr lvl="0" algn="ctr"/>
            <a:r>
              <a:rPr lang="pt-BR" sz="2700" b="1" dirty="0" smtClean="0">
                <a:solidFill>
                  <a:srgbClr val="FFC000"/>
                </a:solidFill>
                <a:latin typeface="Georgia"/>
                <a:ea typeface="Georgia"/>
                <a:cs typeface="Georgia"/>
                <a:sym typeface="Georgia"/>
              </a:rPr>
              <a:t> </a:t>
            </a:r>
            <a:endParaRPr lang="pt-BR" sz="2800" dirty="0"/>
          </a:p>
        </p:txBody>
      </p:sp>
      <p:pic>
        <p:nvPicPr>
          <p:cNvPr id="5" name="Imagem 4" descr="Descrição: C:\Users\rralmeida\Documents\Os Meus Ficheiros Recebidos\logo_tce_reduzida_media.png"/>
          <p:cNvPicPr/>
          <p:nvPr/>
        </p:nvPicPr>
        <p:blipFill>
          <a:blip r:embed="rId4">
            <a:extLst>
              <a:ext uri="{28A0092B-C50C-407E-A947-70E740481C1C}">
                <a14:useLocalDpi xmlns:a14="http://schemas.microsoft.com/office/drawing/2010/main" val="0"/>
              </a:ext>
            </a:extLst>
          </a:blip>
          <a:srcRect/>
          <a:stretch>
            <a:fillRect/>
          </a:stretch>
        </p:blipFill>
        <p:spPr bwMode="auto">
          <a:xfrm>
            <a:off x="431540" y="5918950"/>
            <a:ext cx="800100" cy="800100"/>
          </a:xfrm>
          <a:prstGeom prst="rect">
            <a:avLst/>
          </a:prstGeom>
          <a:noFill/>
          <a:ln>
            <a:noFill/>
          </a:ln>
        </p:spPr>
      </p:pic>
      <p:sp>
        <p:nvSpPr>
          <p:cNvPr id="3" name="Retângulo 2"/>
          <p:cNvSpPr/>
          <p:nvPr/>
        </p:nvSpPr>
        <p:spPr>
          <a:xfrm>
            <a:off x="251520" y="836712"/>
            <a:ext cx="8568952" cy="830997"/>
          </a:xfrm>
          <a:prstGeom prst="rect">
            <a:avLst/>
          </a:prstGeom>
        </p:spPr>
        <p:txBody>
          <a:bodyPr wrap="square">
            <a:spAutoFit/>
          </a:bodyPr>
          <a:lstStyle/>
          <a:p>
            <a:r>
              <a:rPr lang="pt-BR" sz="2400" b="1" dirty="0">
                <a:solidFill>
                  <a:schemeClr val="lt1"/>
                </a:solidFill>
                <a:latin typeface="Georgia"/>
                <a:ea typeface="Georgia"/>
                <a:cs typeface="Georgia"/>
              </a:rPr>
              <a:t>				</a:t>
            </a:r>
          </a:p>
          <a:p>
            <a:endParaRPr lang="pt-BR" sz="2400" b="1" dirty="0">
              <a:solidFill>
                <a:schemeClr val="lt1"/>
              </a:solidFill>
              <a:latin typeface="Georgia"/>
              <a:ea typeface="Georgia"/>
              <a:cs typeface="Georgia"/>
            </a:endParaRPr>
          </a:p>
        </p:txBody>
      </p:sp>
      <p:pic>
        <p:nvPicPr>
          <p:cNvPr id="2" name="Imagem 1"/>
          <p:cNvPicPr>
            <a:picLocks noChangeAspect="1"/>
          </p:cNvPicPr>
          <p:nvPr/>
        </p:nvPicPr>
        <p:blipFill>
          <a:blip r:embed="rId5"/>
          <a:stretch>
            <a:fillRect/>
          </a:stretch>
        </p:blipFill>
        <p:spPr>
          <a:xfrm>
            <a:off x="431540" y="758357"/>
            <a:ext cx="8280920" cy="2554445"/>
          </a:xfrm>
          <a:prstGeom prst="rect">
            <a:avLst/>
          </a:prstGeom>
        </p:spPr>
      </p:pic>
      <p:sp>
        <p:nvSpPr>
          <p:cNvPr id="6" name="Retângulo 5"/>
          <p:cNvSpPr/>
          <p:nvPr/>
        </p:nvSpPr>
        <p:spPr>
          <a:xfrm>
            <a:off x="451418" y="3832934"/>
            <a:ext cx="8172908" cy="1754326"/>
          </a:xfrm>
          <a:prstGeom prst="rect">
            <a:avLst/>
          </a:prstGeom>
        </p:spPr>
        <p:txBody>
          <a:bodyPr wrap="square">
            <a:spAutoFit/>
          </a:bodyPr>
          <a:lstStyle/>
          <a:p>
            <a:r>
              <a:rPr lang="pt-BR" sz="1800" dirty="0">
                <a:solidFill>
                  <a:schemeClr val="lt1"/>
                </a:solidFill>
                <a:latin typeface="Georgia"/>
                <a:ea typeface="Georgia"/>
                <a:cs typeface="Georgia"/>
              </a:rPr>
              <a:t>2.1</a:t>
            </a:r>
            <a:r>
              <a:rPr lang="pt-BR" sz="1800" dirty="0" smtClean="0"/>
              <a:t> </a:t>
            </a:r>
            <a:r>
              <a:rPr lang="pt-BR" sz="1800" dirty="0" smtClean="0">
                <a:solidFill>
                  <a:schemeClr val="lt1"/>
                </a:solidFill>
                <a:latin typeface="Georgia"/>
                <a:ea typeface="Georgia"/>
                <a:cs typeface="Georgia"/>
              </a:rPr>
              <a:t>Possui mecanismos </a:t>
            </a:r>
            <a:r>
              <a:rPr lang="pt-BR" sz="1800" dirty="0">
                <a:solidFill>
                  <a:schemeClr val="lt1"/>
                </a:solidFill>
                <a:latin typeface="Georgia"/>
                <a:ea typeface="Georgia"/>
                <a:cs typeface="Georgia"/>
              </a:rPr>
              <a:t>informatizados de acompanhamento das decisões</a:t>
            </a:r>
          </a:p>
          <a:p>
            <a:r>
              <a:rPr lang="pt-BR" sz="1800" dirty="0">
                <a:solidFill>
                  <a:schemeClr val="lt1"/>
                </a:solidFill>
                <a:latin typeface="Georgia"/>
                <a:ea typeface="Georgia"/>
                <a:cs typeface="Georgia"/>
              </a:rPr>
              <a:t>2.2 Emite relatórios gerenciais sobre o acompanhamento das decisões </a:t>
            </a:r>
          </a:p>
          <a:p>
            <a:r>
              <a:rPr lang="pt-BR" sz="1800" dirty="0">
                <a:solidFill>
                  <a:schemeClr val="lt1"/>
                </a:solidFill>
                <a:latin typeface="Georgia"/>
                <a:ea typeface="Georgia"/>
                <a:cs typeface="Georgia"/>
              </a:rPr>
              <a:t>2.3 Divulga relatórios sobre o acompanhamento do cumprimento das decisões </a:t>
            </a:r>
          </a:p>
          <a:p>
            <a:r>
              <a:rPr lang="pt-BR" sz="1800" dirty="0">
                <a:solidFill>
                  <a:schemeClr val="lt1"/>
                </a:solidFill>
                <a:latin typeface="Georgia"/>
                <a:ea typeface="Georgia"/>
                <a:cs typeface="Georgia"/>
              </a:rPr>
              <a:t>2.4 Contempla, nos relatórios de inspeção ou auditoria, item específico para a verificação da implementação das determinações e recomendações anteriores </a:t>
            </a:r>
          </a:p>
          <a:p>
            <a:r>
              <a:rPr lang="pt-BR" sz="1800" dirty="0">
                <a:solidFill>
                  <a:schemeClr val="lt1"/>
                </a:solidFill>
                <a:latin typeface="Georgia"/>
                <a:ea typeface="Georgia"/>
                <a:cs typeface="Georgia"/>
              </a:rPr>
              <a:t>2.5 Monitora o cumprimento do Termo de Ajustamento de Gestão</a:t>
            </a:r>
          </a:p>
        </p:txBody>
      </p:sp>
    </p:spTree>
    <p:extLst>
      <p:ext uri="{BB962C8B-B14F-4D97-AF65-F5344CB8AC3E}">
        <p14:creationId xmlns:p14="http://schemas.microsoft.com/office/powerpoint/2010/main" val="1867221637"/>
      </p:ext>
    </p:extLst>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0F243E"/>
        </a:solidFill>
        <a:effectLst/>
      </p:bgPr>
    </p:bg>
    <p:spTree>
      <p:nvGrpSpPr>
        <p:cNvPr id="1" name="Shape 78"/>
        <p:cNvGrpSpPr/>
        <p:nvPr/>
      </p:nvGrpSpPr>
      <p:grpSpPr>
        <a:xfrm>
          <a:off x="0" y="0"/>
          <a:ext cx="0" cy="0"/>
          <a:chOff x="0" y="0"/>
          <a:chExt cx="0" cy="0"/>
        </a:xfrm>
      </p:grpSpPr>
      <p:pic>
        <p:nvPicPr>
          <p:cNvPr id="79" name="Shape 79" descr="logo_nova_atricon (1).png"/>
          <p:cNvPicPr preferRelativeResize="0"/>
          <p:nvPr/>
        </p:nvPicPr>
        <p:blipFill rotWithShape="1">
          <a:blip r:embed="rId3">
            <a:alphaModFix/>
          </a:blip>
          <a:srcRect/>
          <a:stretch/>
        </p:blipFill>
        <p:spPr>
          <a:xfrm>
            <a:off x="5989723" y="6011350"/>
            <a:ext cx="3042300" cy="707700"/>
          </a:xfrm>
          <a:prstGeom prst="rect">
            <a:avLst/>
          </a:prstGeom>
          <a:noFill/>
          <a:ln>
            <a:noFill/>
          </a:ln>
        </p:spPr>
      </p:pic>
      <p:sp>
        <p:nvSpPr>
          <p:cNvPr id="81" name="Shape 81"/>
          <p:cNvSpPr txBox="1"/>
          <p:nvPr/>
        </p:nvSpPr>
        <p:spPr>
          <a:xfrm>
            <a:off x="539552" y="164524"/>
            <a:ext cx="8064896" cy="1392267"/>
          </a:xfrm>
          <a:prstGeom prst="rect">
            <a:avLst/>
          </a:prstGeom>
          <a:noFill/>
          <a:ln>
            <a:noFill/>
          </a:ln>
        </p:spPr>
        <p:txBody>
          <a:bodyPr lIns="91425" tIns="91425" rIns="91425" bIns="91425" anchor="t" anchorCtr="0">
            <a:noAutofit/>
          </a:bodyPr>
          <a:lstStyle/>
          <a:p>
            <a:pPr lvl="0" algn="ctr"/>
            <a:r>
              <a:rPr lang="pt-BR" sz="2800" b="1" dirty="0" smtClean="0">
                <a:solidFill>
                  <a:srgbClr val="FFC000"/>
                </a:solidFill>
                <a:latin typeface="Georgia"/>
                <a:ea typeface="Georgia"/>
                <a:cs typeface="Georgia"/>
                <a:sym typeface="Georgia"/>
              </a:rPr>
              <a:t>7.</a:t>
            </a:r>
            <a:r>
              <a:rPr lang="pt-BR" sz="2700" b="1" dirty="0" smtClean="0">
                <a:solidFill>
                  <a:srgbClr val="FFC000"/>
                </a:solidFill>
                <a:latin typeface="Georgia"/>
                <a:ea typeface="Georgia"/>
                <a:cs typeface="Georgia"/>
                <a:sym typeface="Georgia"/>
              </a:rPr>
              <a:t> Detalhamento</a:t>
            </a:r>
          </a:p>
          <a:p>
            <a:pPr lvl="0" algn="ctr"/>
            <a:endParaRPr lang="pt-BR" sz="2700" b="1" dirty="0">
              <a:solidFill>
                <a:srgbClr val="FFC000"/>
              </a:solidFill>
              <a:latin typeface="Georgia"/>
              <a:ea typeface="Georgia"/>
              <a:cs typeface="Georgia"/>
              <a:sym typeface="Georgia"/>
            </a:endParaRPr>
          </a:p>
          <a:p>
            <a:pPr lvl="0" algn="ctr"/>
            <a:endParaRPr lang="pt-BR" sz="2700" b="1" dirty="0" smtClean="0">
              <a:solidFill>
                <a:srgbClr val="FFC000"/>
              </a:solidFill>
              <a:latin typeface="Georgia"/>
              <a:ea typeface="Georgia"/>
              <a:cs typeface="Georgia"/>
              <a:sym typeface="Georgia"/>
            </a:endParaRPr>
          </a:p>
          <a:p>
            <a:pPr lvl="0" algn="ctr"/>
            <a:endParaRPr lang="pt-BR" sz="2700" b="1" dirty="0">
              <a:solidFill>
                <a:srgbClr val="FFC000"/>
              </a:solidFill>
              <a:latin typeface="Georgia"/>
              <a:ea typeface="Georgia"/>
              <a:cs typeface="Georgia"/>
              <a:sym typeface="Georgia"/>
            </a:endParaRPr>
          </a:p>
          <a:p>
            <a:pPr lvl="0" algn="ctr"/>
            <a:r>
              <a:rPr lang="pt-BR" sz="2700" b="1" dirty="0" smtClean="0">
                <a:solidFill>
                  <a:srgbClr val="FFC000"/>
                </a:solidFill>
                <a:latin typeface="Georgia"/>
                <a:ea typeface="Georgia"/>
                <a:cs typeface="Georgia"/>
                <a:sym typeface="Georgia"/>
              </a:rPr>
              <a:t> </a:t>
            </a:r>
            <a:endParaRPr lang="pt-BR" sz="2800" dirty="0"/>
          </a:p>
        </p:txBody>
      </p:sp>
      <p:pic>
        <p:nvPicPr>
          <p:cNvPr id="5" name="Imagem 4" descr="Descrição: C:\Users\rralmeida\Documents\Os Meus Ficheiros Recebidos\logo_tce_reduzida_media.png"/>
          <p:cNvPicPr/>
          <p:nvPr/>
        </p:nvPicPr>
        <p:blipFill>
          <a:blip r:embed="rId4">
            <a:extLst>
              <a:ext uri="{28A0092B-C50C-407E-A947-70E740481C1C}">
                <a14:useLocalDpi xmlns:a14="http://schemas.microsoft.com/office/drawing/2010/main" val="0"/>
              </a:ext>
            </a:extLst>
          </a:blip>
          <a:srcRect/>
          <a:stretch>
            <a:fillRect/>
          </a:stretch>
        </p:blipFill>
        <p:spPr bwMode="auto">
          <a:xfrm>
            <a:off x="305880" y="5877272"/>
            <a:ext cx="800100" cy="800100"/>
          </a:xfrm>
          <a:prstGeom prst="rect">
            <a:avLst/>
          </a:prstGeom>
          <a:noFill/>
          <a:ln>
            <a:noFill/>
          </a:ln>
        </p:spPr>
      </p:pic>
      <p:sp>
        <p:nvSpPr>
          <p:cNvPr id="3" name="Retângulo 2"/>
          <p:cNvSpPr/>
          <p:nvPr/>
        </p:nvSpPr>
        <p:spPr>
          <a:xfrm>
            <a:off x="251520" y="836712"/>
            <a:ext cx="8568952" cy="830997"/>
          </a:xfrm>
          <a:prstGeom prst="rect">
            <a:avLst/>
          </a:prstGeom>
        </p:spPr>
        <p:txBody>
          <a:bodyPr wrap="square">
            <a:spAutoFit/>
          </a:bodyPr>
          <a:lstStyle/>
          <a:p>
            <a:r>
              <a:rPr lang="pt-BR" sz="2400" b="1" dirty="0">
                <a:solidFill>
                  <a:schemeClr val="lt1"/>
                </a:solidFill>
                <a:latin typeface="Georgia"/>
                <a:ea typeface="Georgia"/>
                <a:cs typeface="Georgia"/>
              </a:rPr>
              <a:t>				</a:t>
            </a:r>
          </a:p>
          <a:p>
            <a:endParaRPr lang="pt-BR" sz="2400" b="1" dirty="0">
              <a:solidFill>
                <a:schemeClr val="lt1"/>
              </a:solidFill>
              <a:latin typeface="Georgia"/>
              <a:ea typeface="Georgia"/>
              <a:cs typeface="Georgia"/>
            </a:endParaRPr>
          </a:p>
        </p:txBody>
      </p:sp>
      <p:pic>
        <p:nvPicPr>
          <p:cNvPr id="7" name="Imagem 6"/>
          <p:cNvPicPr>
            <a:picLocks noChangeAspect="1"/>
          </p:cNvPicPr>
          <p:nvPr/>
        </p:nvPicPr>
        <p:blipFill>
          <a:blip r:embed="rId5"/>
          <a:stretch>
            <a:fillRect/>
          </a:stretch>
        </p:blipFill>
        <p:spPr>
          <a:xfrm>
            <a:off x="539552" y="1196753"/>
            <a:ext cx="8280920" cy="3240360"/>
          </a:xfrm>
          <a:prstGeom prst="rect">
            <a:avLst/>
          </a:prstGeom>
        </p:spPr>
      </p:pic>
    </p:spTree>
    <p:extLst>
      <p:ext uri="{BB962C8B-B14F-4D97-AF65-F5344CB8AC3E}">
        <p14:creationId xmlns:p14="http://schemas.microsoft.com/office/powerpoint/2010/main" val="2312042608"/>
      </p:ext>
    </p:extLst>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0F243E"/>
        </a:solidFill>
        <a:effectLst/>
      </p:bgPr>
    </p:bg>
    <p:spTree>
      <p:nvGrpSpPr>
        <p:cNvPr id="1" name="Shape 78"/>
        <p:cNvGrpSpPr/>
        <p:nvPr/>
      </p:nvGrpSpPr>
      <p:grpSpPr>
        <a:xfrm>
          <a:off x="0" y="0"/>
          <a:ext cx="0" cy="0"/>
          <a:chOff x="0" y="0"/>
          <a:chExt cx="0" cy="0"/>
        </a:xfrm>
      </p:grpSpPr>
      <p:pic>
        <p:nvPicPr>
          <p:cNvPr id="79" name="Shape 79" descr="logo_nova_atricon (1).png"/>
          <p:cNvPicPr preferRelativeResize="0"/>
          <p:nvPr/>
        </p:nvPicPr>
        <p:blipFill rotWithShape="1">
          <a:blip r:embed="rId3">
            <a:alphaModFix/>
          </a:blip>
          <a:srcRect/>
          <a:stretch/>
        </p:blipFill>
        <p:spPr>
          <a:xfrm>
            <a:off x="5989723" y="6011350"/>
            <a:ext cx="3042300" cy="707700"/>
          </a:xfrm>
          <a:prstGeom prst="rect">
            <a:avLst/>
          </a:prstGeom>
          <a:noFill/>
          <a:ln>
            <a:noFill/>
          </a:ln>
        </p:spPr>
      </p:pic>
      <p:sp>
        <p:nvSpPr>
          <p:cNvPr id="81" name="Shape 81"/>
          <p:cNvSpPr txBox="1"/>
          <p:nvPr/>
        </p:nvSpPr>
        <p:spPr>
          <a:xfrm>
            <a:off x="539552" y="164524"/>
            <a:ext cx="8064896" cy="1392267"/>
          </a:xfrm>
          <a:prstGeom prst="rect">
            <a:avLst/>
          </a:prstGeom>
          <a:noFill/>
          <a:ln>
            <a:noFill/>
          </a:ln>
        </p:spPr>
        <p:txBody>
          <a:bodyPr lIns="91425" tIns="91425" rIns="91425" bIns="91425" anchor="t" anchorCtr="0">
            <a:noAutofit/>
          </a:bodyPr>
          <a:lstStyle/>
          <a:p>
            <a:pPr lvl="0" algn="ctr"/>
            <a:r>
              <a:rPr lang="pt-BR" sz="2800" b="1" dirty="0" smtClean="0">
                <a:solidFill>
                  <a:srgbClr val="FFC000"/>
                </a:solidFill>
                <a:latin typeface="Georgia"/>
                <a:ea typeface="Georgia"/>
                <a:cs typeface="Georgia"/>
                <a:sym typeface="Georgia"/>
              </a:rPr>
              <a:t>7.</a:t>
            </a:r>
            <a:r>
              <a:rPr lang="pt-BR" sz="2700" b="1" dirty="0" smtClean="0">
                <a:solidFill>
                  <a:srgbClr val="FFC000"/>
                </a:solidFill>
                <a:latin typeface="Georgia"/>
                <a:ea typeface="Georgia"/>
                <a:cs typeface="Georgia"/>
                <a:sym typeface="Georgia"/>
              </a:rPr>
              <a:t> Detalhamento</a:t>
            </a:r>
          </a:p>
          <a:p>
            <a:pPr lvl="0" algn="ctr"/>
            <a:endParaRPr lang="pt-BR" sz="2700" b="1" dirty="0">
              <a:solidFill>
                <a:srgbClr val="FFC000"/>
              </a:solidFill>
              <a:latin typeface="Georgia"/>
              <a:ea typeface="Georgia"/>
              <a:cs typeface="Georgia"/>
              <a:sym typeface="Georgia"/>
            </a:endParaRPr>
          </a:p>
          <a:p>
            <a:pPr lvl="0" algn="ctr"/>
            <a:endParaRPr lang="pt-BR" sz="2700" b="1" dirty="0" smtClean="0">
              <a:solidFill>
                <a:srgbClr val="FFC000"/>
              </a:solidFill>
              <a:latin typeface="Georgia"/>
              <a:ea typeface="Georgia"/>
              <a:cs typeface="Georgia"/>
              <a:sym typeface="Georgia"/>
            </a:endParaRPr>
          </a:p>
          <a:p>
            <a:pPr lvl="0" algn="ctr"/>
            <a:endParaRPr lang="pt-BR" sz="2700" b="1" dirty="0">
              <a:solidFill>
                <a:srgbClr val="FFC000"/>
              </a:solidFill>
              <a:latin typeface="Georgia"/>
              <a:ea typeface="Georgia"/>
              <a:cs typeface="Georgia"/>
              <a:sym typeface="Georgia"/>
            </a:endParaRPr>
          </a:p>
          <a:p>
            <a:pPr lvl="0" algn="ctr"/>
            <a:r>
              <a:rPr lang="pt-BR" sz="2700" b="1" dirty="0" smtClean="0">
                <a:solidFill>
                  <a:srgbClr val="FFC000"/>
                </a:solidFill>
                <a:latin typeface="Georgia"/>
                <a:ea typeface="Georgia"/>
                <a:cs typeface="Georgia"/>
                <a:sym typeface="Georgia"/>
              </a:rPr>
              <a:t> </a:t>
            </a:r>
            <a:endParaRPr lang="pt-BR" sz="2800" dirty="0"/>
          </a:p>
        </p:txBody>
      </p:sp>
      <p:pic>
        <p:nvPicPr>
          <p:cNvPr id="5" name="Imagem 4" descr="Descrição: C:\Users\rralmeida\Documents\Os Meus Ficheiros Recebidos\logo_tce_reduzida_media.png"/>
          <p:cNvPicPr/>
          <p:nvPr/>
        </p:nvPicPr>
        <p:blipFill>
          <a:blip r:embed="rId4">
            <a:extLst>
              <a:ext uri="{28A0092B-C50C-407E-A947-70E740481C1C}">
                <a14:useLocalDpi xmlns:a14="http://schemas.microsoft.com/office/drawing/2010/main" val="0"/>
              </a:ext>
            </a:extLst>
          </a:blip>
          <a:srcRect/>
          <a:stretch>
            <a:fillRect/>
          </a:stretch>
        </p:blipFill>
        <p:spPr bwMode="auto">
          <a:xfrm>
            <a:off x="395536" y="5877272"/>
            <a:ext cx="800100" cy="800100"/>
          </a:xfrm>
          <a:prstGeom prst="rect">
            <a:avLst/>
          </a:prstGeom>
          <a:noFill/>
          <a:ln>
            <a:noFill/>
          </a:ln>
        </p:spPr>
      </p:pic>
      <p:sp>
        <p:nvSpPr>
          <p:cNvPr id="3" name="Retângulo 2"/>
          <p:cNvSpPr/>
          <p:nvPr/>
        </p:nvSpPr>
        <p:spPr>
          <a:xfrm>
            <a:off x="251520" y="836712"/>
            <a:ext cx="8568952" cy="830997"/>
          </a:xfrm>
          <a:prstGeom prst="rect">
            <a:avLst/>
          </a:prstGeom>
        </p:spPr>
        <p:txBody>
          <a:bodyPr wrap="square">
            <a:spAutoFit/>
          </a:bodyPr>
          <a:lstStyle/>
          <a:p>
            <a:r>
              <a:rPr lang="pt-BR" sz="2400" b="1" dirty="0">
                <a:solidFill>
                  <a:schemeClr val="lt1"/>
                </a:solidFill>
                <a:latin typeface="Georgia"/>
                <a:ea typeface="Georgia"/>
                <a:cs typeface="Georgia"/>
              </a:rPr>
              <a:t>				</a:t>
            </a:r>
          </a:p>
          <a:p>
            <a:endParaRPr lang="pt-BR" sz="2400" b="1" dirty="0">
              <a:solidFill>
                <a:schemeClr val="lt1"/>
              </a:solidFill>
              <a:latin typeface="Georgia"/>
              <a:ea typeface="Georgia"/>
              <a:cs typeface="Georgia"/>
            </a:endParaRPr>
          </a:p>
        </p:txBody>
      </p:sp>
      <p:pic>
        <p:nvPicPr>
          <p:cNvPr id="2" name="Imagem 1"/>
          <p:cNvPicPr>
            <a:picLocks noChangeAspect="1"/>
          </p:cNvPicPr>
          <p:nvPr/>
        </p:nvPicPr>
        <p:blipFill>
          <a:blip r:embed="rId5"/>
          <a:stretch>
            <a:fillRect/>
          </a:stretch>
        </p:blipFill>
        <p:spPr>
          <a:xfrm>
            <a:off x="224038" y="1412776"/>
            <a:ext cx="8807985" cy="3240360"/>
          </a:xfrm>
          <a:prstGeom prst="rect">
            <a:avLst/>
          </a:prstGeom>
        </p:spPr>
      </p:pic>
    </p:spTree>
    <p:extLst>
      <p:ext uri="{BB962C8B-B14F-4D97-AF65-F5344CB8AC3E}">
        <p14:creationId xmlns:p14="http://schemas.microsoft.com/office/powerpoint/2010/main" val="910434439"/>
      </p:ext>
    </p:extLst>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0F243E"/>
        </a:solidFill>
        <a:effectLst/>
      </p:bgPr>
    </p:bg>
    <p:spTree>
      <p:nvGrpSpPr>
        <p:cNvPr id="1" name="Shape 78"/>
        <p:cNvGrpSpPr/>
        <p:nvPr/>
      </p:nvGrpSpPr>
      <p:grpSpPr>
        <a:xfrm>
          <a:off x="0" y="0"/>
          <a:ext cx="0" cy="0"/>
          <a:chOff x="0" y="0"/>
          <a:chExt cx="0" cy="0"/>
        </a:xfrm>
      </p:grpSpPr>
      <p:pic>
        <p:nvPicPr>
          <p:cNvPr id="79" name="Shape 79" descr="logo_nova_atricon (1).png"/>
          <p:cNvPicPr preferRelativeResize="0"/>
          <p:nvPr/>
        </p:nvPicPr>
        <p:blipFill rotWithShape="1">
          <a:blip r:embed="rId3">
            <a:alphaModFix/>
          </a:blip>
          <a:srcRect/>
          <a:stretch/>
        </p:blipFill>
        <p:spPr>
          <a:xfrm>
            <a:off x="5989723" y="6011350"/>
            <a:ext cx="3042300" cy="707700"/>
          </a:xfrm>
          <a:prstGeom prst="rect">
            <a:avLst/>
          </a:prstGeom>
          <a:noFill/>
          <a:ln>
            <a:noFill/>
          </a:ln>
        </p:spPr>
      </p:pic>
      <p:sp>
        <p:nvSpPr>
          <p:cNvPr id="81" name="Shape 81"/>
          <p:cNvSpPr txBox="1"/>
          <p:nvPr/>
        </p:nvSpPr>
        <p:spPr>
          <a:xfrm>
            <a:off x="539552" y="164524"/>
            <a:ext cx="8064896" cy="1392267"/>
          </a:xfrm>
          <a:prstGeom prst="rect">
            <a:avLst/>
          </a:prstGeom>
          <a:noFill/>
          <a:ln>
            <a:noFill/>
          </a:ln>
        </p:spPr>
        <p:txBody>
          <a:bodyPr lIns="91425" tIns="91425" rIns="91425" bIns="91425" anchor="t" anchorCtr="0">
            <a:noAutofit/>
          </a:bodyPr>
          <a:lstStyle/>
          <a:p>
            <a:pPr lvl="0" algn="ctr"/>
            <a:r>
              <a:rPr lang="pt-BR" sz="2800" b="1" dirty="0" smtClean="0">
                <a:solidFill>
                  <a:srgbClr val="FFC000"/>
                </a:solidFill>
                <a:latin typeface="Georgia"/>
                <a:ea typeface="Georgia"/>
                <a:cs typeface="Georgia"/>
                <a:sym typeface="Georgia"/>
              </a:rPr>
              <a:t>7.</a:t>
            </a:r>
            <a:r>
              <a:rPr lang="pt-BR" sz="2700" b="1" dirty="0" smtClean="0">
                <a:solidFill>
                  <a:srgbClr val="FFC000"/>
                </a:solidFill>
                <a:latin typeface="Georgia"/>
                <a:ea typeface="Georgia"/>
                <a:cs typeface="Georgia"/>
                <a:sym typeface="Georgia"/>
              </a:rPr>
              <a:t> Detalhamento</a:t>
            </a:r>
          </a:p>
          <a:p>
            <a:pPr lvl="0" algn="ctr"/>
            <a:endParaRPr lang="pt-BR" sz="2700" b="1" dirty="0">
              <a:solidFill>
                <a:srgbClr val="FFC000"/>
              </a:solidFill>
              <a:latin typeface="Georgia"/>
              <a:ea typeface="Georgia"/>
              <a:cs typeface="Georgia"/>
              <a:sym typeface="Georgia"/>
            </a:endParaRPr>
          </a:p>
          <a:p>
            <a:pPr lvl="0" algn="ctr"/>
            <a:endParaRPr lang="pt-BR" sz="2700" b="1" dirty="0" smtClean="0">
              <a:solidFill>
                <a:srgbClr val="FFC000"/>
              </a:solidFill>
              <a:latin typeface="Georgia"/>
              <a:ea typeface="Georgia"/>
              <a:cs typeface="Georgia"/>
              <a:sym typeface="Georgia"/>
            </a:endParaRPr>
          </a:p>
          <a:p>
            <a:pPr lvl="0" algn="ctr"/>
            <a:endParaRPr lang="pt-BR" sz="2700" b="1" dirty="0">
              <a:solidFill>
                <a:srgbClr val="FFC000"/>
              </a:solidFill>
              <a:latin typeface="Georgia"/>
              <a:ea typeface="Georgia"/>
              <a:cs typeface="Georgia"/>
              <a:sym typeface="Georgia"/>
            </a:endParaRPr>
          </a:p>
          <a:p>
            <a:pPr lvl="0" algn="ctr"/>
            <a:r>
              <a:rPr lang="pt-BR" sz="2700" b="1" dirty="0" smtClean="0">
                <a:solidFill>
                  <a:srgbClr val="FFC000"/>
                </a:solidFill>
                <a:latin typeface="Georgia"/>
                <a:ea typeface="Georgia"/>
                <a:cs typeface="Georgia"/>
                <a:sym typeface="Georgia"/>
              </a:rPr>
              <a:t> </a:t>
            </a:r>
            <a:endParaRPr lang="pt-BR" sz="2800" dirty="0"/>
          </a:p>
        </p:txBody>
      </p:sp>
      <p:pic>
        <p:nvPicPr>
          <p:cNvPr id="5" name="Imagem 4" descr="Descrição: C:\Users\rralmeida\Documents\Os Meus Ficheiros Recebidos\logo_tce_reduzida_media.png"/>
          <p:cNvPicPr/>
          <p:nvPr/>
        </p:nvPicPr>
        <p:blipFill>
          <a:blip r:embed="rId4">
            <a:extLst>
              <a:ext uri="{28A0092B-C50C-407E-A947-70E740481C1C}">
                <a14:useLocalDpi xmlns:a14="http://schemas.microsoft.com/office/drawing/2010/main" val="0"/>
              </a:ext>
            </a:extLst>
          </a:blip>
          <a:srcRect/>
          <a:stretch>
            <a:fillRect/>
          </a:stretch>
        </p:blipFill>
        <p:spPr bwMode="auto">
          <a:xfrm>
            <a:off x="355526" y="6024824"/>
            <a:ext cx="800100" cy="800100"/>
          </a:xfrm>
          <a:prstGeom prst="rect">
            <a:avLst/>
          </a:prstGeom>
          <a:noFill/>
          <a:ln>
            <a:noFill/>
          </a:ln>
        </p:spPr>
      </p:pic>
      <p:sp>
        <p:nvSpPr>
          <p:cNvPr id="3" name="Retângulo 2"/>
          <p:cNvSpPr/>
          <p:nvPr/>
        </p:nvSpPr>
        <p:spPr>
          <a:xfrm>
            <a:off x="251520" y="836712"/>
            <a:ext cx="8568952" cy="830997"/>
          </a:xfrm>
          <a:prstGeom prst="rect">
            <a:avLst/>
          </a:prstGeom>
        </p:spPr>
        <p:txBody>
          <a:bodyPr wrap="square">
            <a:spAutoFit/>
          </a:bodyPr>
          <a:lstStyle/>
          <a:p>
            <a:r>
              <a:rPr lang="pt-BR" sz="2400" b="1" dirty="0">
                <a:solidFill>
                  <a:schemeClr val="lt1"/>
                </a:solidFill>
                <a:latin typeface="Georgia"/>
                <a:ea typeface="Georgia"/>
                <a:cs typeface="Georgia"/>
              </a:rPr>
              <a:t>				</a:t>
            </a:r>
          </a:p>
          <a:p>
            <a:endParaRPr lang="pt-BR" sz="2400" b="1" dirty="0">
              <a:solidFill>
                <a:schemeClr val="lt1"/>
              </a:solidFill>
              <a:latin typeface="Georgia"/>
              <a:ea typeface="Georgia"/>
              <a:cs typeface="Georgia"/>
            </a:endParaRPr>
          </a:p>
        </p:txBody>
      </p:sp>
      <p:pic>
        <p:nvPicPr>
          <p:cNvPr id="6" name="Imagem 5"/>
          <p:cNvPicPr>
            <a:picLocks noChangeAspect="1"/>
          </p:cNvPicPr>
          <p:nvPr/>
        </p:nvPicPr>
        <p:blipFill>
          <a:blip r:embed="rId5"/>
          <a:stretch>
            <a:fillRect/>
          </a:stretch>
        </p:blipFill>
        <p:spPr>
          <a:xfrm>
            <a:off x="611560" y="692697"/>
            <a:ext cx="7848872" cy="2376264"/>
          </a:xfrm>
          <a:prstGeom prst="rect">
            <a:avLst/>
          </a:prstGeom>
        </p:spPr>
      </p:pic>
      <p:sp>
        <p:nvSpPr>
          <p:cNvPr id="7" name="Retângulo 6"/>
          <p:cNvSpPr/>
          <p:nvPr/>
        </p:nvSpPr>
        <p:spPr>
          <a:xfrm>
            <a:off x="755576" y="3237598"/>
            <a:ext cx="7848872" cy="2893100"/>
          </a:xfrm>
          <a:prstGeom prst="rect">
            <a:avLst/>
          </a:prstGeom>
        </p:spPr>
        <p:txBody>
          <a:bodyPr wrap="square">
            <a:spAutoFit/>
          </a:bodyPr>
          <a:lstStyle/>
          <a:p>
            <a:pPr algn="just"/>
            <a:r>
              <a:rPr lang="pt-BR" dirty="0">
                <a:solidFill>
                  <a:schemeClr val="lt1"/>
                </a:solidFill>
                <a:latin typeface="Georgia"/>
                <a:ea typeface="Georgia"/>
                <a:cs typeface="Georgia"/>
              </a:rPr>
              <a:t>1.1 Entender o ambiente de controle e os controles internos pertinentes ao objeto da auditoria</a:t>
            </a:r>
          </a:p>
          <a:p>
            <a:pPr algn="just"/>
            <a:r>
              <a:rPr lang="pt-BR" dirty="0">
                <a:solidFill>
                  <a:schemeClr val="lt1"/>
                </a:solidFill>
                <a:latin typeface="Georgia"/>
                <a:ea typeface="Georgia"/>
                <a:cs typeface="Georgia"/>
              </a:rPr>
              <a:t>1.2 Considerar o risco da auditoria (inerente, de controle e de detecção) ao longo do processo</a:t>
            </a:r>
          </a:p>
          <a:p>
            <a:pPr algn="just"/>
            <a:r>
              <a:rPr lang="pt-BR" dirty="0">
                <a:solidFill>
                  <a:schemeClr val="lt1"/>
                </a:solidFill>
                <a:latin typeface="Georgia"/>
                <a:ea typeface="Georgia"/>
                <a:cs typeface="Georgia"/>
              </a:rPr>
              <a:t>1.3 Considerar o risco de fraude </a:t>
            </a:r>
          </a:p>
          <a:p>
            <a:pPr algn="just"/>
            <a:r>
              <a:rPr lang="pt-BR" dirty="0">
                <a:solidFill>
                  <a:schemeClr val="lt1"/>
                </a:solidFill>
                <a:latin typeface="Georgia"/>
                <a:ea typeface="Georgia"/>
                <a:cs typeface="Georgia"/>
              </a:rPr>
              <a:t>2.1 Todos os procedimentos </a:t>
            </a:r>
            <a:r>
              <a:rPr lang="pt-BR" dirty="0" err="1">
                <a:solidFill>
                  <a:schemeClr val="lt1"/>
                </a:solidFill>
                <a:latin typeface="Georgia"/>
                <a:ea typeface="Georgia"/>
                <a:cs typeface="Georgia"/>
              </a:rPr>
              <a:t>auditoriais</a:t>
            </a:r>
            <a:r>
              <a:rPr lang="pt-BR" dirty="0">
                <a:solidFill>
                  <a:schemeClr val="lt1"/>
                </a:solidFill>
                <a:latin typeface="Georgia"/>
                <a:ea typeface="Georgia"/>
                <a:cs typeface="Georgia"/>
              </a:rPr>
              <a:t> planejados são executados ou, nos casos em que alguns não sejam, a devida explicação consta da documentação da auditoria e foi aprovada pelo supervisor dos trabalhos </a:t>
            </a:r>
          </a:p>
          <a:p>
            <a:pPr algn="just"/>
            <a:r>
              <a:rPr lang="pt-BR" dirty="0">
                <a:solidFill>
                  <a:schemeClr val="lt1"/>
                </a:solidFill>
                <a:latin typeface="Georgia"/>
                <a:ea typeface="Georgia"/>
                <a:cs typeface="Georgia"/>
              </a:rPr>
              <a:t>2.2 Os casos de descumprimento que possam indicar fraude são comunicados imediatamente ao superior hierárquico, de forma que sejam tomadas as providencias cabíveis e tempestivas no âmbito do TC </a:t>
            </a:r>
          </a:p>
          <a:p>
            <a:pPr algn="just"/>
            <a:r>
              <a:rPr lang="pt-BR" dirty="0">
                <a:solidFill>
                  <a:schemeClr val="lt1"/>
                </a:solidFill>
                <a:latin typeface="Georgia"/>
                <a:ea typeface="Georgia"/>
                <a:cs typeface="Georgia"/>
              </a:rPr>
              <a:t>3.1 Os achados de auditoria são submetidos a comentários do gestor </a:t>
            </a:r>
          </a:p>
          <a:p>
            <a:pPr algn="just"/>
            <a:r>
              <a:rPr lang="pt-BR" dirty="0">
                <a:solidFill>
                  <a:schemeClr val="lt1"/>
                </a:solidFill>
                <a:latin typeface="Georgia"/>
                <a:ea typeface="Georgia"/>
                <a:cs typeface="Georgia"/>
              </a:rPr>
              <a:t>3.2 O relatório deve ser de fácil compreensão e estar livre de imprecisões e ambiguidades; ser completo, abranger apenas informações que tenham respaldo em evidências de auditoria suficientes e apropriadas; assegurar que os achados sejam contextualizados, objetivos e </a:t>
            </a:r>
            <a:r>
              <a:rPr lang="pt-BR" dirty="0" smtClean="0">
                <a:solidFill>
                  <a:schemeClr val="lt1"/>
                </a:solidFill>
                <a:latin typeface="Georgia"/>
                <a:ea typeface="Georgia"/>
                <a:cs typeface="Georgia"/>
              </a:rPr>
              <a:t>justos. </a:t>
            </a:r>
            <a:endParaRPr lang="pt-BR" dirty="0">
              <a:solidFill>
                <a:schemeClr val="lt1"/>
              </a:solidFill>
              <a:latin typeface="Georgia"/>
              <a:ea typeface="Georgia"/>
              <a:cs typeface="Georgia"/>
            </a:endParaRPr>
          </a:p>
        </p:txBody>
      </p:sp>
    </p:spTree>
    <p:extLst>
      <p:ext uri="{BB962C8B-B14F-4D97-AF65-F5344CB8AC3E}">
        <p14:creationId xmlns:p14="http://schemas.microsoft.com/office/powerpoint/2010/main" val="1115075394"/>
      </p:ext>
    </p:extLst>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0F243E"/>
        </a:solidFill>
        <a:effectLst/>
      </p:bgPr>
    </p:bg>
    <p:spTree>
      <p:nvGrpSpPr>
        <p:cNvPr id="1" name="Shape 78"/>
        <p:cNvGrpSpPr/>
        <p:nvPr/>
      </p:nvGrpSpPr>
      <p:grpSpPr>
        <a:xfrm>
          <a:off x="0" y="0"/>
          <a:ext cx="0" cy="0"/>
          <a:chOff x="0" y="0"/>
          <a:chExt cx="0" cy="0"/>
        </a:xfrm>
      </p:grpSpPr>
      <p:pic>
        <p:nvPicPr>
          <p:cNvPr id="79" name="Shape 79" descr="logo_nova_atricon (1).png"/>
          <p:cNvPicPr preferRelativeResize="0"/>
          <p:nvPr/>
        </p:nvPicPr>
        <p:blipFill rotWithShape="1">
          <a:blip r:embed="rId3">
            <a:alphaModFix/>
          </a:blip>
          <a:srcRect/>
          <a:stretch/>
        </p:blipFill>
        <p:spPr>
          <a:xfrm>
            <a:off x="5989723" y="6011350"/>
            <a:ext cx="3042300" cy="707700"/>
          </a:xfrm>
          <a:prstGeom prst="rect">
            <a:avLst/>
          </a:prstGeom>
          <a:noFill/>
          <a:ln>
            <a:noFill/>
          </a:ln>
        </p:spPr>
      </p:pic>
      <p:sp>
        <p:nvSpPr>
          <p:cNvPr id="81" name="Shape 81"/>
          <p:cNvSpPr txBox="1"/>
          <p:nvPr/>
        </p:nvSpPr>
        <p:spPr>
          <a:xfrm>
            <a:off x="539552" y="164524"/>
            <a:ext cx="8064896" cy="1392267"/>
          </a:xfrm>
          <a:prstGeom prst="rect">
            <a:avLst/>
          </a:prstGeom>
          <a:noFill/>
          <a:ln>
            <a:noFill/>
          </a:ln>
        </p:spPr>
        <p:txBody>
          <a:bodyPr lIns="91425" tIns="91425" rIns="91425" bIns="91425" anchor="t" anchorCtr="0">
            <a:noAutofit/>
          </a:bodyPr>
          <a:lstStyle/>
          <a:p>
            <a:pPr lvl="0" algn="ctr"/>
            <a:r>
              <a:rPr lang="pt-BR" sz="2800" b="1" dirty="0" smtClean="0">
                <a:solidFill>
                  <a:srgbClr val="FFC000"/>
                </a:solidFill>
                <a:latin typeface="Georgia"/>
                <a:ea typeface="Georgia"/>
                <a:cs typeface="Georgia"/>
                <a:sym typeface="Georgia"/>
              </a:rPr>
              <a:t>7.</a:t>
            </a:r>
            <a:r>
              <a:rPr lang="pt-BR" sz="2700" b="1" dirty="0" smtClean="0">
                <a:solidFill>
                  <a:srgbClr val="FFC000"/>
                </a:solidFill>
                <a:latin typeface="Georgia"/>
                <a:ea typeface="Georgia"/>
                <a:cs typeface="Georgia"/>
                <a:sym typeface="Georgia"/>
              </a:rPr>
              <a:t> Detalhamento</a:t>
            </a:r>
          </a:p>
          <a:p>
            <a:pPr lvl="0" algn="ctr"/>
            <a:endParaRPr lang="pt-BR" sz="2700" b="1" dirty="0">
              <a:solidFill>
                <a:srgbClr val="FFC000"/>
              </a:solidFill>
              <a:latin typeface="Georgia"/>
              <a:ea typeface="Georgia"/>
              <a:cs typeface="Georgia"/>
              <a:sym typeface="Georgia"/>
            </a:endParaRPr>
          </a:p>
          <a:p>
            <a:pPr lvl="0" algn="ctr"/>
            <a:endParaRPr lang="pt-BR" sz="2700" b="1" dirty="0" smtClean="0">
              <a:solidFill>
                <a:srgbClr val="FFC000"/>
              </a:solidFill>
              <a:latin typeface="Georgia"/>
              <a:ea typeface="Georgia"/>
              <a:cs typeface="Georgia"/>
              <a:sym typeface="Georgia"/>
            </a:endParaRPr>
          </a:p>
          <a:p>
            <a:pPr lvl="0" algn="ctr"/>
            <a:endParaRPr lang="pt-BR" sz="2700" b="1" dirty="0">
              <a:solidFill>
                <a:srgbClr val="FFC000"/>
              </a:solidFill>
              <a:latin typeface="Georgia"/>
              <a:ea typeface="Georgia"/>
              <a:cs typeface="Georgia"/>
              <a:sym typeface="Georgia"/>
            </a:endParaRPr>
          </a:p>
          <a:p>
            <a:pPr lvl="0" algn="ctr"/>
            <a:r>
              <a:rPr lang="pt-BR" sz="2700" b="1" dirty="0" smtClean="0">
                <a:solidFill>
                  <a:srgbClr val="FFC000"/>
                </a:solidFill>
                <a:latin typeface="Georgia"/>
                <a:ea typeface="Georgia"/>
                <a:cs typeface="Georgia"/>
                <a:sym typeface="Georgia"/>
              </a:rPr>
              <a:t> </a:t>
            </a:r>
            <a:endParaRPr lang="pt-BR" sz="2800" dirty="0"/>
          </a:p>
        </p:txBody>
      </p:sp>
      <p:pic>
        <p:nvPicPr>
          <p:cNvPr id="5" name="Imagem 4" descr="Descrição: C:\Users\rralmeida\Documents\Os Meus Ficheiros Recebidos\logo_tce_reduzida_media.png"/>
          <p:cNvPicPr/>
          <p:nvPr/>
        </p:nvPicPr>
        <p:blipFill>
          <a:blip r:embed="rId4">
            <a:extLst>
              <a:ext uri="{28A0092B-C50C-407E-A947-70E740481C1C}">
                <a14:useLocalDpi xmlns:a14="http://schemas.microsoft.com/office/drawing/2010/main" val="0"/>
              </a:ext>
            </a:extLst>
          </a:blip>
          <a:srcRect/>
          <a:stretch>
            <a:fillRect/>
          </a:stretch>
        </p:blipFill>
        <p:spPr bwMode="auto">
          <a:xfrm>
            <a:off x="1187624" y="5977274"/>
            <a:ext cx="800100" cy="800100"/>
          </a:xfrm>
          <a:prstGeom prst="rect">
            <a:avLst/>
          </a:prstGeom>
          <a:noFill/>
          <a:ln>
            <a:noFill/>
          </a:ln>
        </p:spPr>
      </p:pic>
      <p:sp>
        <p:nvSpPr>
          <p:cNvPr id="3" name="Retângulo 2"/>
          <p:cNvSpPr/>
          <p:nvPr/>
        </p:nvSpPr>
        <p:spPr>
          <a:xfrm>
            <a:off x="251520" y="836712"/>
            <a:ext cx="8568952" cy="830997"/>
          </a:xfrm>
          <a:prstGeom prst="rect">
            <a:avLst/>
          </a:prstGeom>
        </p:spPr>
        <p:txBody>
          <a:bodyPr wrap="square">
            <a:spAutoFit/>
          </a:bodyPr>
          <a:lstStyle/>
          <a:p>
            <a:r>
              <a:rPr lang="pt-BR" sz="2400" b="1" dirty="0">
                <a:solidFill>
                  <a:schemeClr val="lt1"/>
                </a:solidFill>
                <a:latin typeface="Georgia"/>
                <a:ea typeface="Georgia"/>
                <a:cs typeface="Georgia"/>
              </a:rPr>
              <a:t>				</a:t>
            </a:r>
          </a:p>
          <a:p>
            <a:endParaRPr lang="pt-BR" sz="2400" b="1" dirty="0">
              <a:solidFill>
                <a:schemeClr val="lt1"/>
              </a:solidFill>
              <a:latin typeface="Georgia"/>
              <a:ea typeface="Georgia"/>
              <a:cs typeface="Georgia"/>
            </a:endParaRPr>
          </a:p>
        </p:txBody>
      </p:sp>
      <p:sp>
        <p:nvSpPr>
          <p:cNvPr id="7" name="Retângulo 6"/>
          <p:cNvSpPr/>
          <p:nvPr/>
        </p:nvSpPr>
        <p:spPr>
          <a:xfrm>
            <a:off x="755576" y="3333694"/>
            <a:ext cx="7848872" cy="2677656"/>
          </a:xfrm>
          <a:prstGeom prst="rect">
            <a:avLst/>
          </a:prstGeom>
        </p:spPr>
        <p:txBody>
          <a:bodyPr wrap="square">
            <a:spAutoFit/>
          </a:bodyPr>
          <a:lstStyle/>
          <a:p>
            <a:pPr algn="just"/>
            <a:r>
              <a:rPr lang="pt-BR" dirty="0">
                <a:solidFill>
                  <a:schemeClr val="lt1"/>
                </a:solidFill>
                <a:latin typeface="Georgia"/>
                <a:ea typeface="Georgia"/>
                <a:cs typeface="Georgia"/>
              </a:rPr>
              <a:t>2.1 das as auditorias são avaliadas, abrangendo uma análise do plano de auditoria, dos papeis de trabalho (documentação) e do trabalho da equipe </a:t>
            </a:r>
          </a:p>
          <a:p>
            <a:pPr algn="just"/>
            <a:r>
              <a:rPr lang="pt-BR" dirty="0">
                <a:solidFill>
                  <a:schemeClr val="lt1"/>
                </a:solidFill>
                <a:latin typeface="Georgia"/>
                <a:ea typeface="Georgia"/>
                <a:cs typeface="Georgia"/>
              </a:rPr>
              <a:t>2.2 O auditor adota procedimentos de controle de qualidade durante a auditoria, destinados a assegurar que a auditoria siga as normas pertinentes </a:t>
            </a:r>
          </a:p>
          <a:p>
            <a:pPr algn="just"/>
            <a:r>
              <a:rPr lang="pt-BR" dirty="0">
                <a:solidFill>
                  <a:schemeClr val="lt1"/>
                </a:solidFill>
                <a:latin typeface="Georgia"/>
                <a:ea typeface="Georgia"/>
                <a:cs typeface="Georgia"/>
              </a:rPr>
              <a:t>2.3 Sempre que surgirem questões difíceis ou controversas, o Tribunal assegura que sejam utilizados os recursos apropriados (como peritos técnicos) para tratá-las </a:t>
            </a:r>
          </a:p>
          <a:p>
            <a:pPr algn="just"/>
            <a:r>
              <a:rPr lang="pt-BR" dirty="0">
                <a:solidFill>
                  <a:schemeClr val="lt1"/>
                </a:solidFill>
                <a:latin typeface="Georgia"/>
                <a:ea typeface="Georgia"/>
                <a:cs typeface="Georgia"/>
              </a:rPr>
              <a:t>2.4 Todas as diferenças de opinião dentro do Tribunal são documentadas claramente </a:t>
            </a:r>
          </a:p>
          <a:p>
            <a:pPr algn="just"/>
            <a:r>
              <a:rPr lang="pt-BR" dirty="0">
                <a:solidFill>
                  <a:schemeClr val="lt1"/>
                </a:solidFill>
                <a:latin typeface="Georgia"/>
                <a:ea typeface="Georgia"/>
                <a:cs typeface="Georgia"/>
              </a:rPr>
              <a:t>3.1 Designa,  para a realização de auditorias operacionais, profissionais com conhecimentos de métodos de pesquisas, métodos aplicados nas ciências sociais, métodos de investigação e avaliação </a:t>
            </a:r>
          </a:p>
          <a:p>
            <a:pPr algn="just"/>
            <a:r>
              <a:rPr lang="pt-BR" dirty="0">
                <a:solidFill>
                  <a:schemeClr val="lt1"/>
                </a:solidFill>
                <a:latin typeface="Georgia"/>
                <a:ea typeface="Georgia"/>
                <a:cs typeface="Georgia"/>
              </a:rPr>
              <a:t> 3.2 Designa,  para a realização de auditorias operacionais, profissionais com habilidades de comunicação e escrita, capacidade analítica, integridade, criatividade e </a:t>
            </a:r>
            <a:r>
              <a:rPr lang="pt-BR" dirty="0" smtClean="0">
                <a:solidFill>
                  <a:schemeClr val="lt1"/>
                </a:solidFill>
                <a:latin typeface="Georgia"/>
                <a:ea typeface="Georgia"/>
                <a:cs typeface="Georgia"/>
              </a:rPr>
              <a:t>receptividade.</a:t>
            </a:r>
            <a:endParaRPr lang="pt-BR" dirty="0">
              <a:solidFill>
                <a:schemeClr val="lt1"/>
              </a:solidFill>
              <a:latin typeface="Georgia"/>
              <a:ea typeface="Georgia"/>
              <a:cs typeface="Georgia"/>
            </a:endParaRPr>
          </a:p>
        </p:txBody>
      </p:sp>
      <p:pic>
        <p:nvPicPr>
          <p:cNvPr id="2" name="Imagem 1"/>
          <p:cNvPicPr>
            <a:picLocks noChangeAspect="1"/>
          </p:cNvPicPr>
          <p:nvPr/>
        </p:nvPicPr>
        <p:blipFill>
          <a:blip r:embed="rId5"/>
          <a:stretch>
            <a:fillRect/>
          </a:stretch>
        </p:blipFill>
        <p:spPr>
          <a:xfrm>
            <a:off x="755576" y="640477"/>
            <a:ext cx="7776865" cy="2597121"/>
          </a:xfrm>
          <a:prstGeom prst="rect">
            <a:avLst/>
          </a:prstGeom>
        </p:spPr>
      </p:pic>
    </p:spTree>
    <p:extLst>
      <p:ext uri="{BB962C8B-B14F-4D97-AF65-F5344CB8AC3E}">
        <p14:creationId xmlns:p14="http://schemas.microsoft.com/office/powerpoint/2010/main" val="114146556"/>
      </p:ext>
    </p:extLst>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0F243E"/>
        </a:solidFill>
        <a:effectLst/>
      </p:bgPr>
    </p:bg>
    <p:spTree>
      <p:nvGrpSpPr>
        <p:cNvPr id="1" name="Shape 78"/>
        <p:cNvGrpSpPr/>
        <p:nvPr/>
      </p:nvGrpSpPr>
      <p:grpSpPr>
        <a:xfrm>
          <a:off x="0" y="0"/>
          <a:ext cx="0" cy="0"/>
          <a:chOff x="0" y="0"/>
          <a:chExt cx="0" cy="0"/>
        </a:xfrm>
      </p:grpSpPr>
      <p:pic>
        <p:nvPicPr>
          <p:cNvPr id="79" name="Shape 79" descr="logo_nova_atricon (1).png"/>
          <p:cNvPicPr preferRelativeResize="0"/>
          <p:nvPr/>
        </p:nvPicPr>
        <p:blipFill rotWithShape="1">
          <a:blip r:embed="rId3">
            <a:alphaModFix/>
          </a:blip>
          <a:srcRect/>
          <a:stretch/>
        </p:blipFill>
        <p:spPr>
          <a:xfrm>
            <a:off x="5989723" y="6011350"/>
            <a:ext cx="3042300" cy="707700"/>
          </a:xfrm>
          <a:prstGeom prst="rect">
            <a:avLst/>
          </a:prstGeom>
          <a:noFill/>
          <a:ln>
            <a:noFill/>
          </a:ln>
        </p:spPr>
      </p:pic>
      <p:sp>
        <p:nvSpPr>
          <p:cNvPr id="81" name="Shape 81"/>
          <p:cNvSpPr txBox="1"/>
          <p:nvPr/>
        </p:nvSpPr>
        <p:spPr>
          <a:xfrm>
            <a:off x="539552" y="164524"/>
            <a:ext cx="8064896" cy="1392267"/>
          </a:xfrm>
          <a:prstGeom prst="rect">
            <a:avLst/>
          </a:prstGeom>
          <a:noFill/>
          <a:ln>
            <a:noFill/>
          </a:ln>
        </p:spPr>
        <p:txBody>
          <a:bodyPr lIns="91425" tIns="91425" rIns="91425" bIns="91425" anchor="t" anchorCtr="0">
            <a:noAutofit/>
          </a:bodyPr>
          <a:lstStyle/>
          <a:p>
            <a:pPr lvl="0" algn="ctr"/>
            <a:r>
              <a:rPr lang="pt-BR" sz="2800" b="1" dirty="0" smtClean="0">
                <a:solidFill>
                  <a:srgbClr val="FFC000"/>
                </a:solidFill>
                <a:latin typeface="Georgia"/>
                <a:ea typeface="Georgia"/>
                <a:cs typeface="Georgia"/>
                <a:sym typeface="Georgia"/>
              </a:rPr>
              <a:t>7.</a:t>
            </a:r>
            <a:r>
              <a:rPr lang="pt-BR" sz="2700" b="1" dirty="0" smtClean="0">
                <a:solidFill>
                  <a:srgbClr val="FFC000"/>
                </a:solidFill>
                <a:latin typeface="Georgia"/>
                <a:ea typeface="Georgia"/>
                <a:cs typeface="Georgia"/>
                <a:sym typeface="Georgia"/>
              </a:rPr>
              <a:t> Detalhamento</a:t>
            </a:r>
          </a:p>
          <a:p>
            <a:pPr lvl="0" algn="ctr"/>
            <a:endParaRPr lang="pt-BR" sz="2700" b="1" dirty="0">
              <a:solidFill>
                <a:srgbClr val="FFC000"/>
              </a:solidFill>
              <a:latin typeface="Georgia"/>
              <a:ea typeface="Georgia"/>
              <a:cs typeface="Georgia"/>
              <a:sym typeface="Georgia"/>
            </a:endParaRPr>
          </a:p>
          <a:p>
            <a:pPr lvl="0" algn="ctr"/>
            <a:endParaRPr lang="pt-BR" sz="2700" b="1" dirty="0" smtClean="0">
              <a:solidFill>
                <a:srgbClr val="FFC000"/>
              </a:solidFill>
              <a:latin typeface="Georgia"/>
              <a:ea typeface="Georgia"/>
              <a:cs typeface="Georgia"/>
              <a:sym typeface="Georgia"/>
            </a:endParaRPr>
          </a:p>
          <a:p>
            <a:pPr lvl="0" algn="ctr"/>
            <a:endParaRPr lang="pt-BR" sz="2700" b="1" dirty="0">
              <a:solidFill>
                <a:srgbClr val="FFC000"/>
              </a:solidFill>
              <a:latin typeface="Georgia"/>
              <a:ea typeface="Georgia"/>
              <a:cs typeface="Georgia"/>
              <a:sym typeface="Georgia"/>
            </a:endParaRPr>
          </a:p>
          <a:p>
            <a:pPr lvl="0" algn="ctr"/>
            <a:r>
              <a:rPr lang="pt-BR" sz="2700" b="1" dirty="0" smtClean="0">
                <a:solidFill>
                  <a:srgbClr val="FFC000"/>
                </a:solidFill>
                <a:latin typeface="Georgia"/>
                <a:ea typeface="Georgia"/>
                <a:cs typeface="Georgia"/>
                <a:sym typeface="Georgia"/>
              </a:rPr>
              <a:t> </a:t>
            </a:r>
            <a:endParaRPr lang="pt-BR" sz="2800" dirty="0"/>
          </a:p>
        </p:txBody>
      </p:sp>
      <p:pic>
        <p:nvPicPr>
          <p:cNvPr id="5" name="Imagem 4" descr="Descrição: C:\Users\rralmeida\Documents\Os Meus Ficheiros Recebidos\logo_tce_reduzida_media.png"/>
          <p:cNvPicPr/>
          <p:nvPr/>
        </p:nvPicPr>
        <p:blipFill>
          <a:blip r:embed="rId4">
            <a:extLst>
              <a:ext uri="{28A0092B-C50C-407E-A947-70E740481C1C}">
                <a14:useLocalDpi xmlns:a14="http://schemas.microsoft.com/office/drawing/2010/main" val="0"/>
              </a:ext>
            </a:extLst>
          </a:blip>
          <a:srcRect/>
          <a:stretch>
            <a:fillRect/>
          </a:stretch>
        </p:blipFill>
        <p:spPr bwMode="auto">
          <a:xfrm>
            <a:off x="1187624" y="5977274"/>
            <a:ext cx="800100" cy="800100"/>
          </a:xfrm>
          <a:prstGeom prst="rect">
            <a:avLst/>
          </a:prstGeom>
          <a:noFill/>
          <a:ln>
            <a:noFill/>
          </a:ln>
        </p:spPr>
      </p:pic>
      <p:sp>
        <p:nvSpPr>
          <p:cNvPr id="3" name="Retângulo 2"/>
          <p:cNvSpPr/>
          <p:nvPr/>
        </p:nvSpPr>
        <p:spPr>
          <a:xfrm>
            <a:off x="251520" y="836712"/>
            <a:ext cx="8568952" cy="830997"/>
          </a:xfrm>
          <a:prstGeom prst="rect">
            <a:avLst/>
          </a:prstGeom>
        </p:spPr>
        <p:txBody>
          <a:bodyPr wrap="square">
            <a:spAutoFit/>
          </a:bodyPr>
          <a:lstStyle/>
          <a:p>
            <a:r>
              <a:rPr lang="pt-BR" sz="2400" b="1" dirty="0">
                <a:solidFill>
                  <a:schemeClr val="lt1"/>
                </a:solidFill>
                <a:latin typeface="Georgia"/>
                <a:ea typeface="Georgia"/>
                <a:cs typeface="Georgia"/>
              </a:rPr>
              <a:t>				</a:t>
            </a:r>
          </a:p>
          <a:p>
            <a:endParaRPr lang="pt-BR" sz="2400" b="1" dirty="0">
              <a:solidFill>
                <a:schemeClr val="lt1"/>
              </a:solidFill>
              <a:latin typeface="Georgia"/>
              <a:ea typeface="Georgia"/>
              <a:cs typeface="Georgia"/>
            </a:endParaRPr>
          </a:p>
        </p:txBody>
      </p:sp>
      <p:sp>
        <p:nvSpPr>
          <p:cNvPr id="7" name="Retângulo 6"/>
          <p:cNvSpPr/>
          <p:nvPr/>
        </p:nvSpPr>
        <p:spPr>
          <a:xfrm>
            <a:off x="400009" y="3333694"/>
            <a:ext cx="8420463" cy="2308324"/>
          </a:xfrm>
          <a:prstGeom prst="rect">
            <a:avLst/>
          </a:prstGeom>
        </p:spPr>
        <p:txBody>
          <a:bodyPr wrap="square">
            <a:spAutoFit/>
          </a:bodyPr>
          <a:lstStyle/>
          <a:p>
            <a:r>
              <a:rPr lang="pt-BR" sz="1600" dirty="0">
                <a:solidFill>
                  <a:schemeClr val="lt1"/>
                </a:solidFill>
                <a:latin typeface="Georgia"/>
                <a:ea typeface="Georgia"/>
                <a:cs typeface="Georgia"/>
              </a:rPr>
              <a:t>1.1 Adquire conhecimentos antes da auditoria para assegurar projeto de auditoria apropriado, por exemplo,     cumprindo os seguintes subcritérios:</a:t>
            </a:r>
            <a:br>
              <a:rPr lang="pt-BR" sz="1600" dirty="0">
                <a:solidFill>
                  <a:schemeClr val="lt1"/>
                </a:solidFill>
                <a:latin typeface="Georgia"/>
                <a:ea typeface="Georgia"/>
                <a:cs typeface="Georgia"/>
              </a:rPr>
            </a:br>
            <a:r>
              <a:rPr lang="pt-BR" sz="1600" dirty="0">
                <a:solidFill>
                  <a:schemeClr val="lt1"/>
                </a:solidFill>
                <a:latin typeface="Georgia"/>
                <a:ea typeface="Georgia"/>
                <a:cs typeface="Georgia"/>
              </a:rPr>
              <a:t>I. Nos planos contêm as informações necessárias para compreender a entidade auditada</a:t>
            </a:r>
            <a:br>
              <a:rPr lang="pt-BR" sz="1600" dirty="0">
                <a:solidFill>
                  <a:schemeClr val="lt1"/>
                </a:solidFill>
                <a:latin typeface="Georgia"/>
                <a:ea typeface="Georgia"/>
                <a:cs typeface="Georgia"/>
              </a:rPr>
            </a:br>
            <a:r>
              <a:rPr lang="pt-BR" sz="1600" dirty="0">
                <a:solidFill>
                  <a:schemeClr val="lt1"/>
                </a:solidFill>
                <a:latin typeface="Georgia"/>
                <a:ea typeface="Georgia"/>
                <a:cs typeface="Georgia"/>
              </a:rPr>
              <a:t>II. Avaliação dos problemas e dos riscos</a:t>
            </a:r>
            <a:br>
              <a:rPr lang="pt-BR" sz="1600" dirty="0">
                <a:solidFill>
                  <a:schemeClr val="lt1"/>
                </a:solidFill>
                <a:latin typeface="Georgia"/>
                <a:ea typeface="Georgia"/>
                <a:cs typeface="Georgia"/>
              </a:rPr>
            </a:br>
            <a:r>
              <a:rPr lang="pt-BR" sz="1600" dirty="0">
                <a:solidFill>
                  <a:schemeClr val="lt1"/>
                </a:solidFill>
                <a:latin typeface="Georgia"/>
                <a:ea typeface="Georgia"/>
                <a:cs typeface="Georgia"/>
              </a:rPr>
              <a:t>III. Identificação das possíveis fontes de evidências</a:t>
            </a:r>
            <a:br>
              <a:rPr lang="pt-BR" sz="1600" dirty="0">
                <a:solidFill>
                  <a:schemeClr val="lt1"/>
                </a:solidFill>
                <a:latin typeface="Georgia"/>
                <a:ea typeface="Georgia"/>
                <a:cs typeface="Georgia"/>
              </a:rPr>
            </a:br>
            <a:r>
              <a:rPr lang="pt-BR" sz="1600" dirty="0">
                <a:solidFill>
                  <a:schemeClr val="lt1"/>
                </a:solidFill>
                <a:latin typeface="Georgia"/>
                <a:ea typeface="Georgia"/>
                <a:cs typeface="Georgia"/>
              </a:rPr>
              <a:t>IV. </a:t>
            </a:r>
            <a:r>
              <a:rPr lang="pt-BR" sz="1600" dirty="0" err="1">
                <a:solidFill>
                  <a:schemeClr val="lt1"/>
                </a:solidFill>
                <a:latin typeface="Georgia"/>
                <a:ea typeface="Georgia"/>
                <a:cs typeface="Georgia"/>
              </a:rPr>
              <a:t>Auditabilidade</a:t>
            </a:r>
            <a:r>
              <a:rPr lang="pt-BR" sz="1600" dirty="0">
                <a:solidFill>
                  <a:schemeClr val="lt1"/>
                </a:solidFill>
                <a:latin typeface="Georgia"/>
                <a:ea typeface="Georgia"/>
                <a:cs typeface="Georgia"/>
              </a:rPr>
              <a:t/>
            </a:r>
            <a:br>
              <a:rPr lang="pt-BR" sz="1600" dirty="0">
                <a:solidFill>
                  <a:schemeClr val="lt1"/>
                </a:solidFill>
                <a:latin typeface="Georgia"/>
                <a:ea typeface="Georgia"/>
                <a:cs typeface="Georgia"/>
              </a:rPr>
            </a:br>
            <a:r>
              <a:rPr lang="pt-BR" sz="1600" dirty="0">
                <a:solidFill>
                  <a:schemeClr val="lt1"/>
                </a:solidFill>
                <a:latin typeface="Georgia"/>
                <a:ea typeface="Georgia"/>
                <a:cs typeface="Georgia"/>
              </a:rPr>
              <a:t>V. Materialidade da área auditada</a:t>
            </a:r>
          </a:p>
          <a:p>
            <a:r>
              <a:rPr lang="pt-BR" sz="1600" dirty="0" smtClean="0">
                <a:solidFill>
                  <a:schemeClr val="lt1"/>
                </a:solidFill>
                <a:latin typeface="Georgia"/>
                <a:ea typeface="Georgia"/>
                <a:cs typeface="Georgia"/>
              </a:rPr>
              <a:t>2.1 </a:t>
            </a:r>
            <a:r>
              <a:rPr lang="pt-BR" sz="1600" dirty="0">
                <a:solidFill>
                  <a:schemeClr val="lt1"/>
                </a:solidFill>
                <a:latin typeface="Georgia"/>
                <a:ea typeface="Georgia"/>
                <a:cs typeface="Georgia"/>
              </a:rPr>
              <a:t>Executa tempestivamente a auditoria em linha com o plano de trabalho, sendo explicadas e documentadas as principais decisões sobre alterações do plano </a:t>
            </a:r>
          </a:p>
        </p:txBody>
      </p:sp>
      <p:pic>
        <p:nvPicPr>
          <p:cNvPr id="4" name="Imagem 3"/>
          <p:cNvPicPr>
            <a:picLocks noChangeAspect="1"/>
          </p:cNvPicPr>
          <p:nvPr/>
        </p:nvPicPr>
        <p:blipFill>
          <a:blip r:embed="rId5"/>
          <a:stretch>
            <a:fillRect/>
          </a:stretch>
        </p:blipFill>
        <p:spPr>
          <a:xfrm>
            <a:off x="400009" y="746204"/>
            <a:ext cx="8420463" cy="2328874"/>
          </a:xfrm>
          <a:prstGeom prst="rect">
            <a:avLst/>
          </a:prstGeom>
        </p:spPr>
      </p:pic>
    </p:spTree>
    <p:extLst>
      <p:ext uri="{BB962C8B-B14F-4D97-AF65-F5344CB8AC3E}">
        <p14:creationId xmlns:p14="http://schemas.microsoft.com/office/powerpoint/2010/main" val="2680391922"/>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F243E"/>
        </a:solidFill>
        <a:effectLst/>
      </p:bgPr>
    </p:bg>
    <p:spTree>
      <p:nvGrpSpPr>
        <p:cNvPr id="1" name="Shape 36"/>
        <p:cNvGrpSpPr/>
        <p:nvPr/>
      </p:nvGrpSpPr>
      <p:grpSpPr>
        <a:xfrm>
          <a:off x="0" y="0"/>
          <a:ext cx="0" cy="0"/>
          <a:chOff x="0" y="0"/>
          <a:chExt cx="0" cy="0"/>
        </a:xfrm>
      </p:grpSpPr>
      <p:pic>
        <p:nvPicPr>
          <p:cNvPr id="37" name="Shape 37" descr="logo_nova_atricon (1).png"/>
          <p:cNvPicPr preferRelativeResize="0"/>
          <p:nvPr/>
        </p:nvPicPr>
        <p:blipFill rotWithShape="1">
          <a:blip r:embed="rId3">
            <a:alphaModFix/>
          </a:blip>
          <a:srcRect/>
          <a:stretch/>
        </p:blipFill>
        <p:spPr>
          <a:xfrm>
            <a:off x="5989723" y="6011350"/>
            <a:ext cx="3042300" cy="707700"/>
          </a:xfrm>
          <a:prstGeom prst="rect">
            <a:avLst/>
          </a:prstGeom>
          <a:noFill/>
          <a:ln>
            <a:noFill/>
          </a:ln>
        </p:spPr>
      </p:pic>
      <p:sp>
        <p:nvSpPr>
          <p:cNvPr id="38" name="Shape 38"/>
          <p:cNvSpPr txBox="1"/>
          <p:nvPr/>
        </p:nvSpPr>
        <p:spPr>
          <a:xfrm>
            <a:off x="467544" y="800640"/>
            <a:ext cx="8208912" cy="5076632"/>
          </a:xfrm>
          <a:prstGeom prst="rect">
            <a:avLst/>
          </a:prstGeom>
          <a:noFill/>
          <a:ln>
            <a:noFill/>
          </a:ln>
        </p:spPr>
        <p:txBody>
          <a:bodyPr lIns="91425" tIns="91425" rIns="91425" bIns="91425" anchor="ctr" anchorCtr="0">
            <a:noAutofit/>
          </a:bodyPr>
          <a:lstStyle/>
          <a:p>
            <a:pPr marL="457200" marR="0" lvl="0" indent="-381000" algn="just" rtl="0">
              <a:lnSpc>
                <a:spcPct val="150000"/>
              </a:lnSpc>
              <a:spcBef>
                <a:spcPts val="0"/>
              </a:spcBef>
              <a:spcAft>
                <a:spcPts val="1000"/>
              </a:spcAft>
              <a:buClr>
                <a:schemeClr val="lt1"/>
              </a:buClr>
              <a:buSzPct val="100000"/>
              <a:buFont typeface="Georgia"/>
              <a:buChar char="●"/>
            </a:pPr>
            <a:r>
              <a:rPr lang="en-US" sz="2400" dirty="0">
                <a:solidFill>
                  <a:schemeClr val="lt1"/>
                </a:solidFill>
                <a:latin typeface="Georgia"/>
                <a:ea typeface="Georgia"/>
                <a:cs typeface="Georgia"/>
                <a:sym typeface="Georgia"/>
              </a:rPr>
              <a:t>O </a:t>
            </a:r>
            <a:r>
              <a:rPr lang="en-US" sz="2400" dirty="0" err="1">
                <a:solidFill>
                  <a:schemeClr val="lt1"/>
                </a:solidFill>
                <a:latin typeface="Georgia"/>
                <a:ea typeface="Georgia"/>
                <a:cs typeface="Georgia"/>
                <a:sym typeface="Georgia"/>
              </a:rPr>
              <a:t>Programa</a:t>
            </a:r>
            <a:r>
              <a:rPr lang="en-US" sz="2400" dirty="0">
                <a:solidFill>
                  <a:schemeClr val="lt1"/>
                </a:solidFill>
                <a:latin typeface="Georgia"/>
                <a:ea typeface="Georgia"/>
                <a:cs typeface="Georgia"/>
                <a:sym typeface="Georgia"/>
              </a:rPr>
              <a:t> </a:t>
            </a:r>
            <a:r>
              <a:rPr lang="en-US" sz="2400" dirty="0" err="1">
                <a:solidFill>
                  <a:schemeClr val="lt1"/>
                </a:solidFill>
                <a:latin typeface="Georgia"/>
                <a:ea typeface="Georgia"/>
                <a:cs typeface="Georgia"/>
                <a:sym typeface="Georgia"/>
              </a:rPr>
              <a:t>Qualidade</a:t>
            </a:r>
            <a:r>
              <a:rPr lang="en-US" sz="2400" dirty="0">
                <a:solidFill>
                  <a:schemeClr val="lt1"/>
                </a:solidFill>
                <a:latin typeface="Georgia"/>
                <a:ea typeface="Georgia"/>
                <a:cs typeface="Georgia"/>
                <a:sym typeface="Georgia"/>
              </a:rPr>
              <a:t> </a:t>
            </a:r>
            <a:r>
              <a:rPr lang="en-US" sz="2400" dirty="0" smtClean="0">
                <a:solidFill>
                  <a:schemeClr val="lt1"/>
                </a:solidFill>
                <a:latin typeface="Georgia"/>
                <a:ea typeface="Georgia"/>
                <a:cs typeface="Georgia"/>
                <a:sym typeface="Georgia"/>
              </a:rPr>
              <a:t>e </a:t>
            </a:r>
            <a:r>
              <a:rPr lang="en-US" sz="2400" dirty="0" err="1" smtClean="0">
                <a:solidFill>
                  <a:schemeClr val="lt1"/>
                </a:solidFill>
                <a:latin typeface="Georgia"/>
                <a:ea typeface="Georgia"/>
                <a:cs typeface="Georgia"/>
                <a:sym typeface="Georgia"/>
              </a:rPr>
              <a:t>Agilidade</a:t>
            </a:r>
            <a:r>
              <a:rPr lang="en-US" sz="2400" dirty="0" smtClean="0">
                <a:solidFill>
                  <a:schemeClr val="lt1"/>
                </a:solidFill>
                <a:latin typeface="Georgia"/>
                <a:ea typeface="Georgia"/>
                <a:cs typeface="Georgia"/>
                <a:sym typeface="Georgia"/>
              </a:rPr>
              <a:t> dos </a:t>
            </a:r>
            <a:r>
              <a:rPr lang="en-US" sz="2400" dirty="0" err="1">
                <a:solidFill>
                  <a:schemeClr val="lt1"/>
                </a:solidFill>
                <a:latin typeface="Georgia"/>
                <a:ea typeface="Georgia"/>
                <a:cs typeface="Georgia"/>
                <a:sym typeface="Georgia"/>
              </a:rPr>
              <a:t>Tribunais</a:t>
            </a:r>
            <a:r>
              <a:rPr lang="en-US" sz="2400" dirty="0">
                <a:solidFill>
                  <a:schemeClr val="lt1"/>
                </a:solidFill>
                <a:latin typeface="Georgia"/>
                <a:ea typeface="Georgia"/>
                <a:cs typeface="Georgia"/>
                <a:sym typeface="Georgia"/>
              </a:rPr>
              <a:t> de </a:t>
            </a:r>
            <a:r>
              <a:rPr lang="en-US" sz="2400" dirty="0" err="1">
                <a:solidFill>
                  <a:schemeClr val="lt1"/>
                </a:solidFill>
                <a:latin typeface="Georgia"/>
                <a:ea typeface="Georgia"/>
                <a:cs typeface="Georgia"/>
                <a:sym typeface="Georgia"/>
              </a:rPr>
              <a:t>Contas</a:t>
            </a:r>
            <a:r>
              <a:rPr lang="en-US" sz="2400" dirty="0">
                <a:solidFill>
                  <a:schemeClr val="lt1"/>
                </a:solidFill>
                <a:latin typeface="Georgia"/>
                <a:ea typeface="Georgia"/>
                <a:cs typeface="Georgia"/>
                <a:sym typeface="Georgia"/>
              </a:rPr>
              <a:t> (QATC</a:t>
            </a:r>
            <a:r>
              <a:rPr lang="en-US" sz="2400" dirty="0" smtClean="0">
                <a:solidFill>
                  <a:schemeClr val="lt1"/>
                </a:solidFill>
                <a:latin typeface="Georgia"/>
                <a:ea typeface="Georgia"/>
                <a:cs typeface="Georgia"/>
                <a:sym typeface="Georgia"/>
              </a:rPr>
              <a:t>) é </a:t>
            </a:r>
            <a:r>
              <a:rPr lang="en-US" sz="2400" dirty="0" err="1" smtClean="0">
                <a:solidFill>
                  <a:schemeClr val="lt1"/>
                </a:solidFill>
                <a:latin typeface="Georgia"/>
                <a:ea typeface="Georgia"/>
                <a:cs typeface="Georgia"/>
                <a:sym typeface="Georgia"/>
              </a:rPr>
              <a:t>uma</a:t>
            </a:r>
            <a:r>
              <a:rPr lang="en-US" sz="2400" dirty="0" smtClean="0">
                <a:solidFill>
                  <a:schemeClr val="lt1"/>
                </a:solidFill>
                <a:latin typeface="Georgia"/>
                <a:ea typeface="Georgia"/>
                <a:cs typeface="Georgia"/>
                <a:sym typeface="Georgia"/>
              </a:rPr>
              <a:t> das </a:t>
            </a:r>
            <a:r>
              <a:rPr lang="en-US" sz="2400" dirty="0" err="1" smtClean="0">
                <a:solidFill>
                  <a:schemeClr val="lt1"/>
                </a:solidFill>
                <a:latin typeface="Georgia"/>
                <a:ea typeface="Georgia"/>
                <a:cs typeface="Georgia"/>
                <a:sym typeface="Georgia"/>
              </a:rPr>
              <a:t>principais</a:t>
            </a:r>
            <a:r>
              <a:rPr lang="en-US" sz="2400" dirty="0" smtClean="0">
                <a:solidFill>
                  <a:schemeClr val="lt1"/>
                </a:solidFill>
                <a:latin typeface="Georgia"/>
                <a:ea typeface="Georgia"/>
                <a:cs typeface="Georgia"/>
                <a:sym typeface="Georgia"/>
              </a:rPr>
              <a:t> </a:t>
            </a:r>
            <a:r>
              <a:rPr lang="en-US" sz="2400" dirty="0" err="1" smtClean="0">
                <a:solidFill>
                  <a:schemeClr val="lt1"/>
                </a:solidFill>
                <a:latin typeface="Georgia"/>
                <a:ea typeface="Georgia"/>
                <a:cs typeface="Georgia"/>
                <a:sym typeface="Georgia"/>
              </a:rPr>
              <a:t>ações</a:t>
            </a:r>
            <a:r>
              <a:rPr lang="en-US" sz="2400" dirty="0" smtClean="0">
                <a:solidFill>
                  <a:schemeClr val="lt1"/>
                </a:solidFill>
                <a:latin typeface="Georgia"/>
                <a:ea typeface="Georgia"/>
                <a:cs typeface="Georgia"/>
                <a:sym typeface="Georgia"/>
              </a:rPr>
              <a:t> </a:t>
            </a:r>
            <a:r>
              <a:rPr lang="en-US" sz="2400" dirty="0">
                <a:solidFill>
                  <a:schemeClr val="lt1"/>
                </a:solidFill>
                <a:latin typeface="Georgia"/>
                <a:ea typeface="Georgia"/>
                <a:cs typeface="Georgia"/>
                <a:sym typeface="Georgia"/>
              </a:rPr>
              <a:t>da Atricon para o </a:t>
            </a:r>
            <a:r>
              <a:rPr lang="en-US" sz="2400" dirty="0" err="1">
                <a:solidFill>
                  <a:schemeClr val="lt1"/>
                </a:solidFill>
                <a:latin typeface="Georgia"/>
                <a:ea typeface="Georgia"/>
                <a:cs typeface="Georgia"/>
                <a:sym typeface="Georgia"/>
              </a:rPr>
              <a:t>aprimoramento</a:t>
            </a:r>
            <a:r>
              <a:rPr lang="en-US" sz="2400" dirty="0">
                <a:solidFill>
                  <a:schemeClr val="lt1"/>
                </a:solidFill>
                <a:latin typeface="Georgia"/>
                <a:ea typeface="Georgia"/>
                <a:cs typeface="Georgia"/>
                <a:sym typeface="Georgia"/>
              </a:rPr>
              <a:t> do </a:t>
            </a:r>
            <a:r>
              <a:rPr lang="en-US" sz="2400" dirty="0" smtClean="0">
                <a:solidFill>
                  <a:schemeClr val="lt1"/>
                </a:solidFill>
                <a:latin typeface="Georgia"/>
                <a:ea typeface="Georgia"/>
                <a:cs typeface="Georgia"/>
                <a:sym typeface="Georgia"/>
              </a:rPr>
              <a:t>Sistema de </a:t>
            </a:r>
            <a:r>
              <a:rPr lang="en-US" sz="2400" dirty="0" err="1" smtClean="0">
                <a:solidFill>
                  <a:schemeClr val="lt1"/>
                </a:solidFill>
                <a:latin typeface="Georgia"/>
                <a:ea typeface="Georgia"/>
                <a:cs typeface="Georgia"/>
                <a:sym typeface="Georgia"/>
              </a:rPr>
              <a:t>Controle</a:t>
            </a:r>
            <a:r>
              <a:rPr lang="en-US" sz="2400" dirty="0" smtClean="0">
                <a:solidFill>
                  <a:schemeClr val="lt1"/>
                </a:solidFill>
                <a:latin typeface="Georgia"/>
                <a:ea typeface="Georgia"/>
                <a:cs typeface="Georgia"/>
                <a:sym typeface="Georgia"/>
              </a:rPr>
              <a:t> </a:t>
            </a:r>
            <a:r>
              <a:rPr lang="en-US" sz="2400" dirty="0" err="1" smtClean="0">
                <a:solidFill>
                  <a:schemeClr val="lt1"/>
                </a:solidFill>
                <a:latin typeface="Georgia"/>
                <a:ea typeface="Georgia"/>
                <a:cs typeface="Georgia"/>
                <a:sym typeface="Georgia"/>
              </a:rPr>
              <a:t>Externo</a:t>
            </a:r>
            <a:r>
              <a:rPr lang="en-US" sz="2400" dirty="0" smtClean="0">
                <a:solidFill>
                  <a:schemeClr val="lt1"/>
                </a:solidFill>
                <a:latin typeface="Georgia"/>
                <a:ea typeface="Georgia"/>
                <a:cs typeface="Georgia"/>
                <a:sym typeface="Georgia"/>
              </a:rPr>
              <a:t> </a:t>
            </a:r>
            <a:r>
              <a:rPr lang="en-US" sz="2400" dirty="0" err="1" smtClean="0">
                <a:solidFill>
                  <a:schemeClr val="lt1"/>
                </a:solidFill>
                <a:latin typeface="Georgia"/>
                <a:ea typeface="Georgia"/>
                <a:cs typeface="Georgia"/>
                <a:sym typeface="Georgia"/>
              </a:rPr>
              <a:t>brasileiro</a:t>
            </a:r>
            <a:r>
              <a:rPr lang="en-US" sz="2400" dirty="0" smtClean="0">
                <a:solidFill>
                  <a:schemeClr val="lt1"/>
                </a:solidFill>
                <a:latin typeface="Georgia"/>
                <a:ea typeface="Georgia"/>
                <a:cs typeface="Georgia"/>
                <a:sym typeface="Georgia"/>
              </a:rPr>
              <a:t> e subdivide-se, </a:t>
            </a:r>
            <a:r>
              <a:rPr lang="en-US" sz="2400" dirty="0" err="1" smtClean="0">
                <a:solidFill>
                  <a:schemeClr val="lt1"/>
                </a:solidFill>
                <a:latin typeface="Georgia"/>
                <a:ea typeface="Georgia"/>
                <a:cs typeface="Georgia"/>
                <a:sym typeface="Georgia"/>
              </a:rPr>
              <a:t>atualmente</a:t>
            </a:r>
            <a:r>
              <a:rPr lang="en-US" sz="2400" dirty="0" smtClean="0">
                <a:solidFill>
                  <a:schemeClr val="lt1"/>
                </a:solidFill>
                <a:latin typeface="Georgia"/>
                <a:ea typeface="Georgia"/>
                <a:cs typeface="Georgia"/>
                <a:sym typeface="Georgia"/>
              </a:rPr>
              <a:t>, </a:t>
            </a:r>
            <a:r>
              <a:rPr lang="en-US" sz="2400" dirty="0" err="1" smtClean="0">
                <a:solidFill>
                  <a:schemeClr val="lt1"/>
                </a:solidFill>
                <a:latin typeface="Georgia"/>
                <a:ea typeface="Georgia"/>
                <a:cs typeface="Georgia"/>
                <a:sym typeface="Georgia"/>
              </a:rPr>
              <a:t>em</a:t>
            </a:r>
            <a:r>
              <a:rPr lang="en-US" sz="2400" dirty="0" smtClean="0">
                <a:solidFill>
                  <a:schemeClr val="lt1"/>
                </a:solidFill>
                <a:latin typeface="Georgia"/>
                <a:ea typeface="Georgia"/>
                <a:cs typeface="Georgia"/>
                <a:sym typeface="Georgia"/>
              </a:rPr>
              <a:t> </a:t>
            </a:r>
            <a:r>
              <a:rPr lang="en-US" sz="2400" dirty="0" err="1" smtClean="0">
                <a:solidFill>
                  <a:schemeClr val="lt1"/>
                </a:solidFill>
                <a:latin typeface="Georgia"/>
                <a:ea typeface="Georgia"/>
                <a:cs typeface="Georgia"/>
                <a:sym typeface="Georgia"/>
              </a:rPr>
              <a:t>dois</a:t>
            </a:r>
            <a:r>
              <a:rPr lang="en-US" sz="2400" dirty="0" smtClean="0">
                <a:solidFill>
                  <a:schemeClr val="lt1"/>
                </a:solidFill>
                <a:latin typeface="Georgia"/>
                <a:ea typeface="Georgia"/>
                <a:cs typeface="Georgia"/>
                <a:sym typeface="Georgia"/>
              </a:rPr>
              <a:t> </a:t>
            </a:r>
            <a:r>
              <a:rPr lang="en-US" sz="2400" dirty="0" err="1" smtClean="0">
                <a:solidFill>
                  <a:schemeClr val="lt1"/>
                </a:solidFill>
                <a:latin typeface="Georgia"/>
                <a:ea typeface="Georgia"/>
                <a:cs typeface="Georgia"/>
                <a:sym typeface="Georgia"/>
              </a:rPr>
              <a:t>eixos</a:t>
            </a:r>
            <a:r>
              <a:rPr lang="en-US" sz="2400" dirty="0" smtClean="0">
                <a:solidFill>
                  <a:schemeClr val="lt1"/>
                </a:solidFill>
                <a:latin typeface="Georgia"/>
                <a:ea typeface="Georgia"/>
                <a:cs typeface="Georgia"/>
                <a:sym typeface="Georgia"/>
              </a:rPr>
              <a:t>:</a:t>
            </a:r>
          </a:p>
          <a:p>
            <a:pPr marL="914400" marR="0" lvl="1" indent="-381000" algn="just" rtl="0">
              <a:lnSpc>
                <a:spcPct val="150000"/>
              </a:lnSpc>
              <a:spcBef>
                <a:spcPts val="0"/>
              </a:spcBef>
              <a:spcAft>
                <a:spcPts val="1000"/>
              </a:spcAft>
              <a:buClr>
                <a:schemeClr val="lt1"/>
              </a:buClr>
              <a:buSzPct val="100000"/>
              <a:buFont typeface="Wingdings" panose="05000000000000000000" pitchFamily="2" charset="2"/>
              <a:buChar char="ü"/>
            </a:pPr>
            <a:r>
              <a:rPr lang="en-US" sz="2400" dirty="0" err="1" smtClean="0">
                <a:solidFill>
                  <a:schemeClr val="lt1"/>
                </a:solidFill>
                <a:latin typeface="Georgia"/>
                <a:ea typeface="Georgia"/>
                <a:cs typeface="Georgia"/>
                <a:sym typeface="Georgia"/>
              </a:rPr>
              <a:t>Resoluções-Diretrizes</a:t>
            </a:r>
            <a:r>
              <a:rPr lang="en-US" sz="2400" dirty="0" smtClean="0">
                <a:solidFill>
                  <a:schemeClr val="lt1"/>
                </a:solidFill>
                <a:latin typeface="Georgia"/>
                <a:ea typeface="Georgia"/>
                <a:cs typeface="Georgia"/>
                <a:sym typeface="Georgia"/>
              </a:rPr>
              <a:t> – </a:t>
            </a:r>
            <a:r>
              <a:rPr lang="en-US" sz="2400" dirty="0" err="1" smtClean="0">
                <a:solidFill>
                  <a:schemeClr val="lt1"/>
                </a:solidFill>
                <a:latin typeface="Georgia"/>
                <a:ea typeface="Georgia"/>
                <a:cs typeface="Georgia"/>
                <a:sym typeface="Georgia"/>
              </a:rPr>
              <a:t>são</a:t>
            </a:r>
            <a:r>
              <a:rPr lang="en-US" sz="2400" dirty="0" smtClean="0">
                <a:solidFill>
                  <a:schemeClr val="lt1"/>
                </a:solidFill>
                <a:latin typeface="Georgia"/>
                <a:ea typeface="Georgia"/>
                <a:cs typeface="Georgia"/>
                <a:sym typeface="Georgia"/>
              </a:rPr>
              <a:t> </a:t>
            </a:r>
            <a:r>
              <a:rPr lang="en-US" sz="2400" dirty="0" err="1" smtClean="0">
                <a:solidFill>
                  <a:schemeClr val="lt1"/>
                </a:solidFill>
                <a:latin typeface="Georgia"/>
                <a:ea typeface="Georgia"/>
                <a:cs typeface="Georgia"/>
                <a:sym typeface="Georgia"/>
              </a:rPr>
              <a:t>orientações</a:t>
            </a:r>
            <a:r>
              <a:rPr lang="en-US" sz="2400" dirty="0" smtClean="0">
                <a:solidFill>
                  <a:schemeClr val="lt1"/>
                </a:solidFill>
                <a:latin typeface="Georgia"/>
                <a:ea typeface="Georgia"/>
                <a:cs typeface="Georgia"/>
                <a:sym typeface="Georgia"/>
              </a:rPr>
              <a:t> </a:t>
            </a:r>
            <a:r>
              <a:rPr lang="en-US" sz="2400" dirty="0" err="1" smtClean="0">
                <a:solidFill>
                  <a:schemeClr val="lt1"/>
                </a:solidFill>
                <a:latin typeface="Georgia"/>
                <a:ea typeface="Georgia"/>
                <a:cs typeface="Georgia"/>
                <a:sym typeface="Georgia"/>
              </a:rPr>
              <a:t>quanto</a:t>
            </a:r>
            <a:r>
              <a:rPr lang="en-US" sz="2400" dirty="0" smtClean="0">
                <a:solidFill>
                  <a:schemeClr val="lt1"/>
                </a:solidFill>
                <a:latin typeface="Georgia"/>
                <a:ea typeface="Georgia"/>
                <a:cs typeface="Georgia"/>
                <a:sym typeface="Georgia"/>
              </a:rPr>
              <a:t> a </a:t>
            </a:r>
            <a:r>
              <a:rPr lang="en-US" sz="2400" dirty="0" err="1" smtClean="0">
                <a:solidFill>
                  <a:schemeClr val="lt1"/>
                </a:solidFill>
                <a:latin typeface="Georgia"/>
                <a:ea typeface="Georgia"/>
                <a:cs typeface="Georgia"/>
                <a:sym typeface="Georgia"/>
              </a:rPr>
              <a:t>ações</a:t>
            </a:r>
            <a:r>
              <a:rPr lang="en-US" sz="2400" dirty="0" smtClean="0">
                <a:solidFill>
                  <a:schemeClr val="lt1"/>
                </a:solidFill>
                <a:latin typeface="Georgia"/>
                <a:ea typeface="Georgia"/>
                <a:cs typeface="Georgia"/>
                <a:sym typeface="Georgia"/>
              </a:rPr>
              <a:t> e </a:t>
            </a:r>
            <a:r>
              <a:rPr lang="en-US" sz="2400" dirty="0" err="1" smtClean="0">
                <a:solidFill>
                  <a:schemeClr val="lt1"/>
                </a:solidFill>
                <a:latin typeface="Georgia"/>
                <a:ea typeface="Georgia"/>
                <a:cs typeface="Georgia"/>
                <a:sym typeface="Georgia"/>
              </a:rPr>
              <a:t>procedimentos</a:t>
            </a:r>
            <a:r>
              <a:rPr lang="en-US" sz="2400" dirty="0" smtClean="0">
                <a:solidFill>
                  <a:schemeClr val="lt1"/>
                </a:solidFill>
                <a:latin typeface="Georgia"/>
                <a:ea typeface="Georgia"/>
                <a:cs typeface="Georgia"/>
                <a:sym typeface="Georgia"/>
              </a:rPr>
              <a:t> para </a:t>
            </a:r>
            <a:r>
              <a:rPr lang="en-US" sz="2400" dirty="0" err="1" smtClean="0">
                <a:solidFill>
                  <a:schemeClr val="lt1"/>
                </a:solidFill>
                <a:latin typeface="Georgia"/>
                <a:ea typeface="Georgia"/>
                <a:cs typeface="Georgia"/>
                <a:sym typeface="Georgia"/>
              </a:rPr>
              <a:t>uniformizar</a:t>
            </a:r>
            <a:r>
              <a:rPr lang="en-US" sz="2400" dirty="0" smtClean="0">
                <a:solidFill>
                  <a:schemeClr val="lt1"/>
                </a:solidFill>
                <a:latin typeface="Georgia"/>
                <a:ea typeface="Georgia"/>
                <a:cs typeface="Georgia"/>
                <a:sym typeface="Georgia"/>
              </a:rPr>
              <a:t> o Sistema; </a:t>
            </a:r>
            <a:endParaRPr lang="en-US" sz="2400" dirty="0">
              <a:solidFill>
                <a:schemeClr val="lt1"/>
              </a:solidFill>
              <a:latin typeface="Georgia"/>
              <a:ea typeface="Georgia"/>
              <a:cs typeface="Georgia"/>
              <a:sym typeface="Georgia"/>
            </a:endParaRPr>
          </a:p>
          <a:p>
            <a:pPr marL="914400" marR="0" lvl="1" indent="-381000" algn="just" rtl="0">
              <a:lnSpc>
                <a:spcPct val="150000"/>
              </a:lnSpc>
              <a:spcBef>
                <a:spcPts val="0"/>
              </a:spcBef>
              <a:spcAft>
                <a:spcPts val="1000"/>
              </a:spcAft>
              <a:buClr>
                <a:schemeClr val="lt1"/>
              </a:buClr>
              <a:buSzPct val="100000"/>
              <a:buFont typeface="Wingdings" panose="05000000000000000000" pitchFamily="2" charset="2"/>
              <a:buChar char="ü"/>
            </a:pPr>
            <a:r>
              <a:rPr lang="en-US" sz="2400" dirty="0">
                <a:solidFill>
                  <a:schemeClr val="lt1"/>
                </a:solidFill>
                <a:latin typeface="Georgia"/>
                <a:ea typeface="Georgia"/>
                <a:cs typeface="Georgia"/>
                <a:sym typeface="Georgia"/>
              </a:rPr>
              <a:t>Marco de </a:t>
            </a:r>
            <a:r>
              <a:rPr lang="en-US" sz="2400" dirty="0" err="1" smtClean="0">
                <a:solidFill>
                  <a:schemeClr val="lt1"/>
                </a:solidFill>
                <a:latin typeface="Georgia"/>
                <a:ea typeface="Georgia"/>
                <a:cs typeface="Georgia"/>
                <a:sym typeface="Georgia"/>
              </a:rPr>
              <a:t>Medição</a:t>
            </a:r>
            <a:r>
              <a:rPr lang="en-US" sz="2400" dirty="0" smtClean="0">
                <a:solidFill>
                  <a:schemeClr val="lt1"/>
                </a:solidFill>
                <a:latin typeface="Georgia"/>
                <a:ea typeface="Georgia"/>
                <a:cs typeface="Georgia"/>
                <a:sym typeface="Georgia"/>
              </a:rPr>
              <a:t> do </a:t>
            </a:r>
            <a:r>
              <a:rPr lang="en-US" sz="2400" dirty="0" err="1" smtClean="0">
                <a:solidFill>
                  <a:schemeClr val="lt1"/>
                </a:solidFill>
                <a:latin typeface="Georgia"/>
                <a:ea typeface="Georgia"/>
                <a:cs typeface="Georgia"/>
                <a:sym typeface="Georgia"/>
              </a:rPr>
              <a:t>Desempenho</a:t>
            </a:r>
            <a:r>
              <a:rPr lang="en-US" sz="2400" dirty="0" smtClean="0">
                <a:solidFill>
                  <a:schemeClr val="lt1"/>
                </a:solidFill>
                <a:latin typeface="Georgia"/>
                <a:ea typeface="Georgia"/>
                <a:cs typeface="Georgia"/>
                <a:sym typeface="Georgia"/>
              </a:rPr>
              <a:t> </a:t>
            </a:r>
            <a:r>
              <a:rPr lang="en-US" sz="2400" dirty="0">
                <a:solidFill>
                  <a:schemeClr val="lt1"/>
                </a:solidFill>
                <a:latin typeface="Georgia"/>
                <a:ea typeface="Georgia"/>
                <a:cs typeface="Georgia"/>
                <a:sym typeface="Georgia"/>
              </a:rPr>
              <a:t>dos </a:t>
            </a:r>
            <a:r>
              <a:rPr lang="en-US" sz="2400" dirty="0" err="1">
                <a:solidFill>
                  <a:schemeClr val="lt1"/>
                </a:solidFill>
                <a:latin typeface="Georgia"/>
                <a:ea typeface="Georgia"/>
                <a:cs typeface="Georgia"/>
                <a:sym typeface="Georgia"/>
              </a:rPr>
              <a:t>Tribunais</a:t>
            </a:r>
            <a:r>
              <a:rPr lang="en-US" sz="2400" dirty="0">
                <a:solidFill>
                  <a:schemeClr val="lt1"/>
                </a:solidFill>
                <a:latin typeface="Georgia"/>
                <a:ea typeface="Georgia"/>
                <a:cs typeface="Georgia"/>
                <a:sym typeface="Georgia"/>
              </a:rPr>
              <a:t> de </a:t>
            </a:r>
            <a:r>
              <a:rPr lang="en-US" sz="2400" dirty="0" err="1">
                <a:solidFill>
                  <a:schemeClr val="lt1"/>
                </a:solidFill>
                <a:latin typeface="Georgia"/>
                <a:ea typeface="Georgia"/>
                <a:cs typeface="Georgia"/>
                <a:sym typeface="Georgia"/>
              </a:rPr>
              <a:t>Contas</a:t>
            </a:r>
            <a:r>
              <a:rPr lang="en-US" sz="2400" dirty="0">
                <a:solidFill>
                  <a:schemeClr val="lt1"/>
                </a:solidFill>
                <a:latin typeface="Georgia"/>
                <a:ea typeface="Georgia"/>
                <a:cs typeface="Georgia"/>
                <a:sym typeface="Georgia"/>
              </a:rPr>
              <a:t> (MMD-TC)</a:t>
            </a:r>
          </a:p>
        </p:txBody>
      </p:sp>
      <p:sp>
        <p:nvSpPr>
          <p:cNvPr id="39" name="Shape 39"/>
          <p:cNvSpPr txBox="1"/>
          <p:nvPr/>
        </p:nvSpPr>
        <p:spPr>
          <a:xfrm>
            <a:off x="611560" y="188640"/>
            <a:ext cx="7482600" cy="612000"/>
          </a:xfrm>
          <a:prstGeom prst="rect">
            <a:avLst/>
          </a:prstGeom>
          <a:noFill/>
          <a:ln>
            <a:noFill/>
          </a:ln>
        </p:spPr>
        <p:txBody>
          <a:bodyPr lIns="91425" tIns="91425" rIns="91425" bIns="91425" anchor="t" anchorCtr="0">
            <a:noAutofit/>
          </a:bodyPr>
          <a:lstStyle/>
          <a:p>
            <a:pPr marL="457200" lvl="0" indent="-406400" algn="ctr" rtl="0">
              <a:spcBef>
                <a:spcPts val="0"/>
              </a:spcBef>
              <a:buClr>
                <a:srgbClr val="FFC000"/>
              </a:buClr>
              <a:buSzPct val="100000"/>
              <a:buFont typeface="Georgia"/>
              <a:buAutoNum type="arabicPeriod"/>
            </a:pPr>
            <a:r>
              <a:rPr lang="en-US" sz="2800" b="1" dirty="0" smtClean="0">
                <a:solidFill>
                  <a:srgbClr val="FFC000"/>
                </a:solidFill>
                <a:latin typeface="Georgia"/>
                <a:ea typeface="Georgia"/>
                <a:cs typeface="Georgia"/>
                <a:sym typeface="Georgia"/>
              </a:rPr>
              <a:t>QATC</a:t>
            </a:r>
            <a:endParaRPr dirty="0"/>
          </a:p>
        </p:txBody>
      </p:sp>
      <p:pic>
        <p:nvPicPr>
          <p:cNvPr id="5" name="Imagem 4" descr="Descrição: C:\Users\rralmeida\Documents\Os Meus Ficheiros Recebidos\logo_tce_reduzida_media.png"/>
          <p:cNvPicPr/>
          <p:nvPr/>
        </p:nvPicPr>
        <p:blipFill>
          <a:blip r:embed="rId4">
            <a:extLst>
              <a:ext uri="{28A0092B-C50C-407E-A947-70E740481C1C}">
                <a14:useLocalDpi xmlns:a14="http://schemas.microsoft.com/office/drawing/2010/main" val="0"/>
              </a:ext>
            </a:extLst>
          </a:blip>
          <a:srcRect/>
          <a:stretch>
            <a:fillRect/>
          </a:stretch>
        </p:blipFill>
        <p:spPr bwMode="auto">
          <a:xfrm>
            <a:off x="971600" y="5877272"/>
            <a:ext cx="800100" cy="800100"/>
          </a:xfrm>
          <a:prstGeom prst="rect">
            <a:avLst/>
          </a:prstGeom>
          <a:noFill/>
          <a:ln>
            <a:noFill/>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8">
                                            <p:txEl>
                                              <p:pRg st="0" end="0"/>
                                            </p:txEl>
                                          </p:spTgt>
                                        </p:tgtEl>
                                        <p:attrNameLst>
                                          <p:attrName>style.visibility</p:attrName>
                                        </p:attrNameLst>
                                      </p:cBhvr>
                                      <p:to>
                                        <p:strVal val="visible"/>
                                      </p:to>
                                    </p:set>
                                    <p:animEffect transition="in" filter="barn(inVertical)">
                                      <p:cBhvr>
                                        <p:cTn id="7" dur="500"/>
                                        <p:tgtEl>
                                          <p:spTgt spid="38">
                                            <p:txEl>
                                              <p:pRg st="0" end="0"/>
                                            </p:txEl>
                                          </p:spTgt>
                                        </p:tgtEl>
                                      </p:cBhvr>
                                    </p:animEffect>
                                  </p:childTnLst>
                                  <p:subTnLst>
                                    <p:animClr clrSpc="rgb" dir="cw">
                                      <p:cBhvr override="childStyle">
                                        <p:cTn dur="1" fill="hold" display="0" masterRel="nextClick" afterEffect="1"/>
                                        <p:tgtEl>
                                          <p:spTgt spid="38">
                                            <p:txEl>
                                              <p:pRg st="0" end="0"/>
                                            </p:txEl>
                                          </p:spTgt>
                                        </p:tgtEl>
                                        <p:attrNameLst>
                                          <p:attrName>ppt_c</p:attrName>
                                        </p:attrNameLst>
                                      </p:cBhvr>
                                      <p:to>
                                        <a:srgbClr val="FFFF00"/>
                                      </p:to>
                                    </p:animClr>
                                  </p:sub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8">
                                            <p:txEl>
                                              <p:pRg st="1" end="1"/>
                                            </p:txEl>
                                          </p:spTgt>
                                        </p:tgtEl>
                                        <p:attrNameLst>
                                          <p:attrName>style.visibility</p:attrName>
                                        </p:attrNameLst>
                                      </p:cBhvr>
                                      <p:to>
                                        <p:strVal val="visible"/>
                                      </p:to>
                                    </p:set>
                                    <p:animEffect transition="in" filter="barn(inVertical)">
                                      <p:cBhvr>
                                        <p:cTn id="12" dur="500"/>
                                        <p:tgtEl>
                                          <p:spTgt spid="38">
                                            <p:txEl>
                                              <p:pRg st="1" end="1"/>
                                            </p:txEl>
                                          </p:spTgt>
                                        </p:tgtEl>
                                      </p:cBhvr>
                                    </p:animEffect>
                                  </p:childTnLst>
                                  <p:subTnLst>
                                    <p:animClr clrSpc="rgb" dir="cw">
                                      <p:cBhvr override="childStyle">
                                        <p:cTn dur="1" fill="hold" display="0" masterRel="nextClick" afterEffect="1"/>
                                        <p:tgtEl>
                                          <p:spTgt spid="38">
                                            <p:txEl>
                                              <p:pRg st="1" end="1"/>
                                            </p:txEl>
                                          </p:spTgt>
                                        </p:tgtEl>
                                        <p:attrNameLst>
                                          <p:attrName>ppt_c</p:attrName>
                                        </p:attrNameLst>
                                      </p:cBhvr>
                                      <p:to>
                                        <a:srgbClr val="FFFF00"/>
                                      </p:to>
                                    </p:animClr>
                                  </p:sub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8">
                                            <p:txEl>
                                              <p:pRg st="2" end="2"/>
                                            </p:txEl>
                                          </p:spTgt>
                                        </p:tgtEl>
                                        <p:attrNameLst>
                                          <p:attrName>style.visibility</p:attrName>
                                        </p:attrNameLst>
                                      </p:cBhvr>
                                      <p:to>
                                        <p:strVal val="visible"/>
                                      </p:to>
                                    </p:set>
                                    <p:animEffect transition="in" filter="barn(inVertical)">
                                      <p:cBhvr>
                                        <p:cTn id="17" dur="500"/>
                                        <p:tgtEl>
                                          <p:spTgt spid="38">
                                            <p:txEl>
                                              <p:pRg st="2" end="2"/>
                                            </p:txEl>
                                          </p:spTgt>
                                        </p:tgtEl>
                                      </p:cBhvr>
                                    </p:animEffect>
                                  </p:childTnLst>
                                  <p:subTnLst>
                                    <p:animClr clrSpc="rgb" dir="cw">
                                      <p:cBhvr override="childStyle">
                                        <p:cTn dur="1" fill="hold" display="0" masterRel="nextClick" afterEffect="1"/>
                                        <p:tgtEl>
                                          <p:spTgt spid="38">
                                            <p:txEl>
                                              <p:pRg st="2" end="2"/>
                                            </p:txEl>
                                          </p:spTgt>
                                        </p:tgtEl>
                                        <p:attrNameLst>
                                          <p:attrName>ppt_c</p:attrName>
                                        </p:attrNameLst>
                                      </p:cBhvr>
                                      <p:to>
                                        <a:srgbClr val="FFFF00"/>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build="p" bldLvl="2"/>
    </p:bld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0F243E"/>
        </a:solidFill>
        <a:effectLst/>
      </p:bgPr>
    </p:bg>
    <p:spTree>
      <p:nvGrpSpPr>
        <p:cNvPr id="1" name="Shape 78"/>
        <p:cNvGrpSpPr/>
        <p:nvPr/>
      </p:nvGrpSpPr>
      <p:grpSpPr>
        <a:xfrm>
          <a:off x="0" y="0"/>
          <a:ext cx="0" cy="0"/>
          <a:chOff x="0" y="0"/>
          <a:chExt cx="0" cy="0"/>
        </a:xfrm>
      </p:grpSpPr>
      <p:pic>
        <p:nvPicPr>
          <p:cNvPr id="79" name="Shape 79" descr="logo_nova_atricon (1).png"/>
          <p:cNvPicPr preferRelativeResize="0"/>
          <p:nvPr/>
        </p:nvPicPr>
        <p:blipFill rotWithShape="1">
          <a:blip r:embed="rId3">
            <a:alphaModFix/>
          </a:blip>
          <a:srcRect/>
          <a:stretch/>
        </p:blipFill>
        <p:spPr>
          <a:xfrm>
            <a:off x="5989723" y="6011350"/>
            <a:ext cx="3042300" cy="707700"/>
          </a:xfrm>
          <a:prstGeom prst="rect">
            <a:avLst/>
          </a:prstGeom>
          <a:noFill/>
          <a:ln>
            <a:noFill/>
          </a:ln>
        </p:spPr>
      </p:pic>
      <p:sp>
        <p:nvSpPr>
          <p:cNvPr id="81" name="Shape 81"/>
          <p:cNvSpPr txBox="1"/>
          <p:nvPr/>
        </p:nvSpPr>
        <p:spPr>
          <a:xfrm>
            <a:off x="539552" y="164524"/>
            <a:ext cx="8064896" cy="1392267"/>
          </a:xfrm>
          <a:prstGeom prst="rect">
            <a:avLst/>
          </a:prstGeom>
          <a:noFill/>
          <a:ln>
            <a:noFill/>
          </a:ln>
        </p:spPr>
        <p:txBody>
          <a:bodyPr lIns="91425" tIns="91425" rIns="91425" bIns="91425" anchor="t" anchorCtr="0">
            <a:noAutofit/>
          </a:bodyPr>
          <a:lstStyle/>
          <a:p>
            <a:pPr lvl="0" algn="ctr"/>
            <a:r>
              <a:rPr lang="pt-BR" sz="2800" b="1" dirty="0" smtClean="0">
                <a:solidFill>
                  <a:srgbClr val="FFC000"/>
                </a:solidFill>
                <a:latin typeface="Georgia"/>
                <a:ea typeface="Georgia"/>
                <a:cs typeface="Georgia"/>
                <a:sym typeface="Georgia"/>
              </a:rPr>
              <a:t>7.</a:t>
            </a:r>
            <a:r>
              <a:rPr lang="pt-BR" sz="2700" b="1" dirty="0" smtClean="0">
                <a:solidFill>
                  <a:srgbClr val="FFC000"/>
                </a:solidFill>
                <a:latin typeface="Georgia"/>
                <a:ea typeface="Georgia"/>
                <a:cs typeface="Georgia"/>
                <a:sym typeface="Georgia"/>
              </a:rPr>
              <a:t> Detalhamento</a:t>
            </a:r>
          </a:p>
          <a:p>
            <a:pPr lvl="0" algn="ctr"/>
            <a:endParaRPr lang="pt-BR" sz="2700" b="1" dirty="0">
              <a:solidFill>
                <a:srgbClr val="FFC000"/>
              </a:solidFill>
              <a:latin typeface="Georgia"/>
              <a:ea typeface="Georgia"/>
              <a:cs typeface="Georgia"/>
              <a:sym typeface="Georgia"/>
            </a:endParaRPr>
          </a:p>
          <a:p>
            <a:pPr lvl="0" algn="ctr"/>
            <a:endParaRPr lang="pt-BR" sz="2700" b="1" dirty="0" smtClean="0">
              <a:solidFill>
                <a:srgbClr val="FFC000"/>
              </a:solidFill>
              <a:latin typeface="Georgia"/>
              <a:ea typeface="Georgia"/>
              <a:cs typeface="Georgia"/>
              <a:sym typeface="Georgia"/>
            </a:endParaRPr>
          </a:p>
          <a:p>
            <a:pPr lvl="0" algn="ctr"/>
            <a:endParaRPr lang="pt-BR" sz="2700" b="1" dirty="0">
              <a:solidFill>
                <a:srgbClr val="FFC000"/>
              </a:solidFill>
              <a:latin typeface="Georgia"/>
              <a:ea typeface="Georgia"/>
              <a:cs typeface="Georgia"/>
              <a:sym typeface="Georgia"/>
            </a:endParaRPr>
          </a:p>
          <a:p>
            <a:pPr lvl="0" algn="ctr"/>
            <a:r>
              <a:rPr lang="pt-BR" sz="2700" b="1" dirty="0" smtClean="0">
                <a:solidFill>
                  <a:srgbClr val="FFC000"/>
                </a:solidFill>
                <a:latin typeface="Georgia"/>
                <a:ea typeface="Georgia"/>
                <a:cs typeface="Georgia"/>
                <a:sym typeface="Georgia"/>
              </a:rPr>
              <a:t> </a:t>
            </a:r>
            <a:endParaRPr lang="pt-BR" sz="2800" dirty="0"/>
          </a:p>
        </p:txBody>
      </p:sp>
      <p:pic>
        <p:nvPicPr>
          <p:cNvPr id="5" name="Imagem 4" descr="Descrição: C:\Users\rralmeida\Documents\Os Meus Ficheiros Recebidos\logo_tce_reduzida_media.png"/>
          <p:cNvPicPr/>
          <p:nvPr/>
        </p:nvPicPr>
        <p:blipFill>
          <a:blip r:embed="rId4">
            <a:extLst>
              <a:ext uri="{28A0092B-C50C-407E-A947-70E740481C1C}">
                <a14:useLocalDpi xmlns:a14="http://schemas.microsoft.com/office/drawing/2010/main" val="0"/>
              </a:ext>
            </a:extLst>
          </a:blip>
          <a:srcRect/>
          <a:stretch>
            <a:fillRect/>
          </a:stretch>
        </p:blipFill>
        <p:spPr bwMode="auto">
          <a:xfrm>
            <a:off x="1187624" y="5977274"/>
            <a:ext cx="800100" cy="800100"/>
          </a:xfrm>
          <a:prstGeom prst="rect">
            <a:avLst/>
          </a:prstGeom>
          <a:noFill/>
          <a:ln>
            <a:noFill/>
          </a:ln>
        </p:spPr>
      </p:pic>
      <p:sp>
        <p:nvSpPr>
          <p:cNvPr id="3" name="Retângulo 2"/>
          <p:cNvSpPr/>
          <p:nvPr/>
        </p:nvSpPr>
        <p:spPr>
          <a:xfrm>
            <a:off x="251520" y="836712"/>
            <a:ext cx="8568952" cy="830997"/>
          </a:xfrm>
          <a:prstGeom prst="rect">
            <a:avLst/>
          </a:prstGeom>
        </p:spPr>
        <p:txBody>
          <a:bodyPr wrap="square">
            <a:spAutoFit/>
          </a:bodyPr>
          <a:lstStyle/>
          <a:p>
            <a:r>
              <a:rPr lang="pt-BR" sz="2400" b="1" dirty="0">
                <a:solidFill>
                  <a:schemeClr val="lt1"/>
                </a:solidFill>
                <a:latin typeface="Georgia"/>
                <a:ea typeface="Georgia"/>
                <a:cs typeface="Georgia"/>
              </a:rPr>
              <a:t>				</a:t>
            </a:r>
          </a:p>
          <a:p>
            <a:endParaRPr lang="pt-BR" sz="2400" b="1" dirty="0">
              <a:solidFill>
                <a:schemeClr val="lt1"/>
              </a:solidFill>
              <a:latin typeface="Georgia"/>
              <a:ea typeface="Georgia"/>
              <a:cs typeface="Georgia"/>
            </a:endParaRPr>
          </a:p>
        </p:txBody>
      </p:sp>
      <p:pic>
        <p:nvPicPr>
          <p:cNvPr id="2" name="Imagem 1"/>
          <p:cNvPicPr>
            <a:picLocks noChangeAspect="1"/>
          </p:cNvPicPr>
          <p:nvPr/>
        </p:nvPicPr>
        <p:blipFill>
          <a:blip r:embed="rId5"/>
          <a:stretch>
            <a:fillRect/>
          </a:stretch>
        </p:blipFill>
        <p:spPr>
          <a:xfrm>
            <a:off x="539552" y="1052736"/>
            <a:ext cx="8136904" cy="4320480"/>
          </a:xfrm>
          <a:prstGeom prst="rect">
            <a:avLst/>
          </a:prstGeom>
        </p:spPr>
      </p:pic>
    </p:spTree>
    <p:extLst>
      <p:ext uri="{BB962C8B-B14F-4D97-AF65-F5344CB8AC3E}">
        <p14:creationId xmlns:p14="http://schemas.microsoft.com/office/powerpoint/2010/main" val="3922315432"/>
      </p:ext>
    </p:extLst>
  </p:cSld>
  <p:clrMapOvr>
    <a:masterClrMapping/>
  </p:clrMapOvr>
  <p:transition>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0F243E"/>
        </a:solidFill>
        <a:effectLst/>
      </p:bgPr>
    </p:bg>
    <p:spTree>
      <p:nvGrpSpPr>
        <p:cNvPr id="1" name="Shape 78"/>
        <p:cNvGrpSpPr/>
        <p:nvPr/>
      </p:nvGrpSpPr>
      <p:grpSpPr>
        <a:xfrm>
          <a:off x="0" y="0"/>
          <a:ext cx="0" cy="0"/>
          <a:chOff x="0" y="0"/>
          <a:chExt cx="0" cy="0"/>
        </a:xfrm>
      </p:grpSpPr>
      <p:pic>
        <p:nvPicPr>
          <p:cNvPr id="79" name="Shape 79" descr="logo_nova_atricon (1).png"/>
          <p:cNvPicPr preferRelativeResize="0"/>
          <p:nvPr/>
        </p:nvPicPr>
        <p:blipFill rotWithShape="1">
          <a:blip r:embed="rId3">
            <a:alphaModFix/>
          </a:blip>
          <a:srcRect/>
          <a:stretch/>
        </p:blipFill>
        <p:spPr>
          <a:xfrm>
            <a:off x="5989723" y="6011350"/>
            <a:ext cx="3042300" cy="707700"/>
          </a:xfrm>
          <a:prstGeom prst="rect">
            <a:avLst/>
          </a:prstGeom>
          <a:noFill/>
          <a:ln>
            <a:noFill/>
          </a:ln>
        </p:spPr>
      </p:pic>
      <p:sp>
        <p:nvSpPr>
          <p:cNvPr id="81" name="Shape 81"/>
          <p:cNvSpPr txBox="1"/>
          <p:nvPr/>
        </p:nvSpPr>
        <p:spPr>
          <a:xfrm>
            <a:off x="602736" y="0"/>
            <a:ext cx="8064896" cy="1392267"/>
          </a:xfrm>
          <a:prstGeom prst="rect">
            <a:avLst/>
          </a:prstGeom>
          <a:noFill/>
          <a:ln>
            <a:noFill/>
          </a:ln>
        </p:spPr>
        <p:txBody>
          <a:bodyPr lIns="91425" tIns="91425" rIns="91425" bIns="91425" anchor="t" anchorCtr="0">
            <a:noAutofit/>
          </a:bodyPr>
          <a:lstStyle/>
          <a:p>
            <a:pPr lvl="0" algn="ctr"/>
            <a:r>
              <a:rPr lang="pt-BR" sz="2800" b="1" dirty="0" smtClean="0">
                <a:solidFill>
                  <a:srgbClr val="FFC000"/>
                </a:solidFill>
                <a:latin typeface="Georgia"/>
                <a:ea typeface="Georgia"/>
                <a:cs typeface="Georgia"/>
                <a:sym typeface="Georgia"/>
              </a:rPr>
              <a:t>7.</a:t>
            </a:r>
            <a:r>
              <a:rPr lang="pt-BR" sz="2700" b="1" dirty="0" smtClean="0">
                <a:solidFill>
                  <a:srgbClr val="FFC000"/>
                </a:solidFill>
                <a:latin typeface="Georgia"/>
                <a:ea typeface="Georgia"/>
                <a:cs typeface="Georgia"/>
                <a:sym typeface="Georgia"/>
              </a:rPr>
              <a:t> Detalhamento</a:t>
            </a:r>
          </a:p>
          <a:p>
            <a:pPr lvl="0" algn="ctr"/>
            <a:endParaRPr lang="pt-BR" sz="2700" b="1" dirty="0">
              <a:solidFill>
                <a:srgbClr val="FFC000"/>
              </a:solidFill>
              <a:latin typeface="Georgia"/>
              <a:ea typeface="Georgia"/>
              <a:cs typeface="Georgia"/>
              <a:sym typeface="Georgia"/>
            </a:endParaRPr>
          </a:p>
          <a:p>
            <a:pPr lvl="0" algn="ctr"/>
            <a:endParaRPr lang="pt-BR" sz="2700" b="1" dirty="0" smtClean="0">
              <a:solidFill>
                <a:srgbClr val="FFC000"/>
              </a:solidFill>
              <a:latin typeface="Georgia"/>
              <a:ea typeface="Georgia"/>
              <a:cs typeface="Georgia"/>
              <a:sym typeface="Georgia"/>
            </a:endParaRPr>
          </a:p>
          <a:p>
            <a:pPr lvl="0" algn="ctr"/>
            <a:endParaRPr lang="pt-BR" sz="2700" b="1" dirty="0">
              <a:solidFill>
                <a:srgbClr val="FFC000"/>
              </a:solidFill>
              <a:latin typeface="Georgia"/>
              <a:ea typeface="Georgia"/>
              <a:cs typeface="Georgia"/>
              <a:sym typeface="Georgia"/>
            </a:endParaRPr>
          </a:p>
          <a:p>
            <a:pPr lvl="0" algn="ctr"/>
            <a:r>
              <a:rPr lang="pt-BR" sz="2700" b="1" dirty="0" smtClean="0">
                <a:solidFill>
                  <a:srgbClr val="FFC000"/>
                </a:solidFill>
                <a:latin typeface="Georgia"/>
                <a:ea typeface="Georgia"/>
                <a:cs typeface="Georgia"/>
                <a:sym typeface="Georgia"/>
              </a:rPr>
              <a:t> </a:t>
            </a:r>
            <a:endParaRPr lang="pt-BR" sz="2800" dirty="0"/>
          </a:p>
        </p:txBody>
      </p:sp>
      <p:pic>
        <p:nvPicPr>
          <p:cNvPr id="5" name="Imagem 4" descr="Descrição: C:\Users\rralmeida\Documents\Os Meus Ficheiros Recebidos\logo_tce_reduzida_media.png"/>
          <p:cNvPicPr/>
          <p:nvPr/>
        </p:nvPicPr>
        <p:blipFill>
          <a:blip r:embed="rId4">
            <a:extLst>
              <a:ext uri="{28A0092B-C50C-407E-A947-70E740481C1C}">
                <a14:useLocalDpi xmlns:a14="http://schemas.microsoft.com/office/drawing/2010/main" val="0"/>
              </a:ext>
            </a:extLst>
          </a:blip>
          <a:srcRect/>
          <a:stretch>
            <a:fillRect/>
          </a:stretch>
        </p:blipFill>
        <p:spPr bwMode="auto">
          <a:xfrm>
            <a:off x="1187624" y="5977274"/>
            <a:ext cx="800100" cy="800100"/>
          </a:xfrm>
          <a:prstGeom prst="rect">
            <a:avLst/>
          </a:prstGeom>
          <a:noFill/>
          <a:ln>
            <a:noFill/>
          </a:ln>
        </p:spPr>
      </p:pic>
      <p:sp>
        <p:nvSpPr>
          <p:cNvPr id="3" name="Retângulo 2"/>
          <p:cNvSpPr/>
          <p:nvPr/>
        </p:nvSpPr>
        <p:spPr>
          <a:xfrm>
            <a:off x="251520" y="836712"/>
            <a:ext cx="8568952" cy="830997"/>
          </a:xfrm>
          <a:prstGeom prst="rect">
            <a:avLst/>
          </a:prstGeom>
        </p:spPr>
        <p:txBody>
          <a:bodyPr wrap="square">
            <a:spAutoFit/>
          </a:bodyPr>
          <a:lstStyle/>
          <a:p>
            <a:r>
              <a:rPr lang="pt-BR" sz="2400" b="1" dirty="0">
                <a:solidFill>
                  <a:schemeClr val="lt1"/>
                </a:solidFill>
                <a:latin typeface="Georgia"/>
                <a:ea typeface="Georgia"/>
                <a:cs typeface="Georgia"/>
              </a:rPr>
              <a:t>				</a:t>
            </a:r>
          </a:p>
          <a:p>
            <a:endParaRPr lang="pt-BR" sz="2400" b="1" dirty="0">
              <a:solidFill>
                <a:schemeClr val="lt1"/>
              </a:solidFill>
              <a:latin typeface="Georgia"/>
              <a:ea typeface="Georgia"/>
              <a:cs typeface="Georgia"/>
            </a:endParaRPr>
          </a:p>
        </p:txBody>
      </p:sp>
      <p:sp>
        <p:nvSpPr>
          <p:cNvPr id="4" name="Retângulo 3"/>
          <p:cNvSpPr/>
          <p:nvPr/>
        </p:nvSpPr>
        <p:spPr>
          <a:xfrm>
            <a:off x="422716" y="621902"/>
            <a:ext cx="8424936" cy="5401479"/>
          </a:xfrm>
          <a:prstGeom prst="rect">
            <a:avLst/>
          </a:prstGeom>
        </p:spPr>
        <p:txBody>
          <a:bodyPr wrap="square">
            <a:spAutoFit/>
          </a:bodyPr>
          <a:lstStyle/>
          <a:p>
            <a:r>
              <a:rPr lang="pt-BR" sz="1500" dirty="0">
                <a:solidFill>
                  <a:schemeClr val="lt1"/>
                </a:solidFill>
                <a:latin typeface="Georgia"/>
                <a:ea typeface="Georgia"/>
                <a:cs typeface="Georgia"/>
              </a:rPr>
              <a:t>1 – Abrangência da Auditoria de Conformidade</a:t>
            </a:r>
          </a:p>
          <a:p>
            <a:r>
              <a:rPr lang="pt-BR" sz="1500" dirty="0">
                <a:solidFill>
                  <a:schemeClr val="lt1"/>
                </a:solidFill>
                <a:latin typeface="Georgia"/>
                <a:ea typeface="Georgia"/>
                <a:cs typeface="Georgia"/>
              </a:rPr>
              <a:t>1.1 Assegura que, pelo menos, 80% das entidades identificadas na análise de risco foram objeto de auditoria no ano em análise</a:t>
            </a:r>
          </a:p>
          <a:p>
            <a:r>
              <a:rPr lang="pt-BR" sz="1500" dirty="0">
                <a:solidFill>
                  <a:schemeClr val="lt1"/>
                </a:solidFill>
                <a:latin typeface="Georgia"/>
                <a:ea typeface="Georgia"/>
                <a:cs typeface="Georgia"/>
              </a:rPr>
              <a:t>1.2 Assegura que, pelo menos, 60% das entidades identificadas na análise de risco foram objeto de auditoria no ano em análise </a:t>
            </a:r>
          </a:p>
          <a:p>
            <a:r>
              <a:rPr lang="pt-BR" sz="1500" dirty="0">
                <a:solidFill>
                  <a:schemeClr val="lt1"/>
                </a:solidFill>
                <a:latin typeface="Georgia"/>
                <a:ea typeface="Georgia"/>
                <a:cs typeface="Georgia"/>
              </a:rPr>
              <a:t>1.3 Assegura que, pelo menos, 40% das entidades identificadas na análise de risco foram objeto de auditoria no ano em análise </a:t>
            </a:r>
          </a:p>
          <a:p>
            <a:r>
              <a:rPr lang="pt-BR" sz="1500" dirty="0">
                <a:solidFill>
                  <a:schemeClr val="lt1"/>
                </a:solidFill>
                <a:latin typeface="Georgia"/>
                <a:ea typeface="Georgia"/>
                <a:cs typeface="Georgia"/>
              </a:rPr>
              <a:t>1.4 Assegura que, pelo menos, 20% das entidades identificadas na análise de risco foram objeto de auditoria no ano em análise  </a:t>
            </a:r>
          </a:p>
          <a:p>
            <a:endParaRPr lang="pt-BR" sz="1500" dirty="0">
              <a:solidFill>
                <a:schemeClr val="lt1"/>
              </a:solidFill>
              <a:latin typeface="Georgia"/>
              <a:ea typeface="Georgia"/>
              <a:cs typeface="Georgia"/>
            </a:endParaRPr>
          </a:p>
          <a:p>
            <a:r>
              <a:rPr lang="pt-BR" sz="1500" dirty="0">
                <a:solidFill>
                  <a:schemeClr val="lt1"/>
                </a:solidFill>
                <a:latin typeface="Georgia"/>
                <a:ea typeface="Georgia"/>
                <a:cs typeface="Georgia"/>
              </a:rPr>
              <a:t>2 – Apresentação dos resultados da auditoria de conformidade</a:t>
            </a:r>
          </a:p>
          <a:p>
            <a:r>
              <a:rPr lang="pt-BR" sz="1500" dirty="0">
                <a:solidFill>
                  <a:schemeClr val="lt1"/>
                </a:solidFill>
                <a:latin typeface="Georgia"/>
                <a:ea typeface="Georgia"/>
                <a:cs typeface="Georgia"/>
              </a:rPr>
              <a:t>2.1 Em pelo menos 80% das auditorias de conformidade, o processo é julgado pelo Pleno/Câmara dentro do prazo fixado (ou quando 2 não houver prazo definido, dentro de seis meses após o encerramento do período a que a auditoria se refere) </a:t>
            </a:r>
          </a:p>
          <a:p>
            <a:r>
              <a:rPr lang="pt-BR" sz="1500" dirty="0">
                <a:solidFill>
                  <a:schemeClr val="lt1"/>
                </a:solidFill>
                <a:latin typeface="Georgia"/>
                <a:ea typeface="Georgia"/>
                <a:cs typeface="Georgia"/>
              </a:rPr>
              <a:t>2.2 Em pelo menos 60% das auditorias de conformidade,  o processo é julgado pelo Pleno/Câmara dentro do prazo fixado (ou quando não houver prazo definido, dentro de nove meses após o encerramento do período a que a auditoria se refere)</a:t>
            </a:r>
          </a:p>
          <a:p>
            <a:r>
              <a:rPr lang="pt-BR" sz="1500" dirty="0">
                <a:solidFill>
                  <a:schemeClr val="lt1"/>
                </a:solidFill>
                <a:latin typeface="Georgia"/>
                <a:ea typeface="Georgia"/>
                <a:cs typeface="Georgia"/>
              </a:rPr>
              <a:t> 2.3 Em pelo menos 40% das auditorias de conformidade, o processo é julgado pelo Pleno/Câmara dentro do prazo fixado (ou quando não houver prazo definido, dentro de doze meses após o encerramento do período a que a auditoria se refere) </a:t>
            </a:r>
          </a:p>
          <a:p>
            <a:r>
              <a:rPr lang="pt-BR" sz="1500" dirty="0">
                <a:solidFill>
                  <a:schemeClr val="lt1"/>
                </a:solidFill>
                <a:latin typeface="Georgia"/>
                <a:ea typeface="Georgia"/>
                <a:cs typeface="Georgia"/>
              </a:rPr>
              <a:t>2.4 Em pelo menos 20% das auditorias de conformidade, o processo é julgado pelo Pleno/Câmara dentro do prazo fixado (ou quando não houver prazo definido, dentro de doze meses após o encerramento do período a que a auditoria se refere) </a:t>
            </a:r>
          </a:p>
        </p:txBody>
      </p:sp>
    </p:spTree>
    <p:extLst>
      <p:ext uri="{BB962C8B-B14F-4D97-AF65-F5344CB8AC3E}">
        <p14:creationId xmlns:p14="http://schemas.microsoft.com/office/powerpoint/2010/main" val="171359519"/>
      </p:ext>
    </p:extLst>
  </p:cSld>
  <p:clrMapOvr>
    <a:masterClrMapping/>
  </p:clrMapOvr>
  <p:transition>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0F243E"/>
        </a:solidFill>
        <a:effectLst/>
      </p:bgPr>
    </p:bg>
    <p:spTree>
      <p:nvGrpSpPr>
        <p:cNvPr id="1" name="Shape 78"/>
        <p:cNvGrpSpPr/>
        <p:nvPr/>
      </p:nvGrpSpPr>
      <p:grpSpPr>
        <a:xfrm>
          <a:off x="0" y="0"/>
          <a:ext cx="0" cy="0"/>
          <a:chOff x="0" y="0"/>
          <a:chExt cx="0" cy="0"/>
        </a:xfrm>
      </p:grpSpPr>
      <p:pic>
        <p:nvPicPr>
          <p:cNvPr id="79" name="Shape 79" descr="logo_nova_atricon (1).png"/>
          <p:cNvPicPr preferRelativeResize="0"/>
          <p:nvPr/>
        </p:nvPicPr>
        <p:blipFill rotWithShape="1">
          <a:blip r:embed="rId3">
            <a:alphaModFix/>
          </a:blip>
          <a:srcRect/>
          <a:stretch/>
        </p:blipFill>
        <p:spPr>
          <a:xfrm>
            <a:off x="5989723" y="6011350"/>
            <a:ext cx="3042300" cy="707700"/>
          </a:xfrm>
          <a:prstGeom prst="rect">
            <a:avLst/>
          </a:prstGeom>
          <a:noFill/>
          <a:ln>
            <a:noFill/>
          </a:ln>
        </p:spPr>
      </p:pic>
      <p:sp>
        <p:nvSpPr>
          <p:cNvPr id="81" name="Shape 81"/>
          <p:cNvSpPr txBox="1"/>
          <p:nvPr/>
        </p:nvSpPr>
        <p:spPr>
          <a:xfrm>
            <a:off x="602736" y="0"/>
            <a:ext cx="8064896" cy="1392267"/>
          </a:xfrm>
          <a:prstGeom prst="rect">
            <a:avLst/>
          </a:prstGeom>
          <a:noFill/>
          <a:ln>
            <a:noFill/>
          </a:ln>
        </p:spPr>
        <p:txBody>
          <a:bodyPr lIns="91425" tIns="91425" rIns="91425" bIns="91425" anchor="t" anchorCtr="0">
            <a:noAutofit/>
          </a:bodyPr>
          <a:lstStyle/>
          <a:p>
            <a:pPr lvl="0" algn="ctr"/>
            <a:r>
              <a:rPr lang="pt-BR" sz="2800" b="1" dirty="0" smtClean="0">
                <a:solidFill>
                  <a:srgbClr val="FFC000"/>
                </a:solidFill>
                <a:latin typeface="Georgia"/>
                <a:ea typeface="Georgia"/>
                <a:cs typeface="Georgia"/>
                <a:sym typeface="Georgia"/>
              </a:rPr>
              <a:t>7.</a:t>
            </a:r>
            <a:r>
              <a:rPr lang="pt-BR" sz="2700" b="1" dirty="0" smtClean="0">
                <a:solidFill>
                  <a:srgbClr val="FFC000"/>
                </a:solidFill>
                <a:latin typeface="Georgia"/>
                <a:ea typeface="Georgia"/>
                <a:cs typeface="Georgia"/>
                <a:sym typeface="Georgia"/>
              </a:rPr>
              <a:t> Detalhamento</a:t>
            </a:r>
          </a:p>
          <a:p>
            <a:pPr lvl="0" algn="ctr"/>
            <a:endParaRPr lang="pt-BR" sz="2700" b="1" dirty="0">
              <a:solidFill>
                <a:srgbClr val="FFC000"/>
              </a:solidFill>
              <a:latin typeface="Georgia"/>
              <a:ea typeface="Georgia"/>
              <a:cs typeface="Georgia"/>
              <a:sym typeface="Georgia"/>
            </a:endParaRPr>
          </a:p>
          <a:p>
            <a:pPr lvl="0" algn="ctr"/>
            <a:endParaRPr lang="pt-BR" sz="2700" b="1" dirty="0" smtClean="0">
              <a:solidFill>
                <a:srgbClr val="FFC000"/>
              </a:solidFill>
              <a:latin typeface="Georgia"/>
              <a:ea typeface="Georgia"/>
              <a:cs typeface="Georgia"/>
              <a:sym typeface="Georgia"/>
            </a:endParaRPr>
          </a:p>
          <a:p>
            <a:pPr lvl="0" algn="ctr"/>
            <a:endParaRPr lang="pt-BR" sz="2700" b="1" dirty="0">
              <a:solidFill>
                <a:srgbClr val="FFC000"/>
              </a:solidFill>
              <a:latin typeface="Georgia"/>
              <a:ea typeface="Georgia"/>
              <a:cs typeface="Georgia"/>
              <a:sym typeface="Georgia"/>
            </a:endParaRPr>
          </a:p>
          <a:p>
            <a:pPr lvl="0" algn="ctr"/>
            <a:r>
              <a:rPr lang="pt-BR" sz="2700" b="1" dirty="0" smtClean="0">
                <a:solidFill>
                  <a:srgbClr val="FFC000"/>
                </a:solidFill>
                <a:latin typeface="Georgia"/>
                <a:ea typeface="Georgia"/>
                <a:cs typeface="Georgia"/>
                <a:sym typeface="Georgia"/>
              </a:rPr>
              <a:t> </a:t>
            </a:r>
            <a:endParaRPr lang="pt-BR" sz="2800" dirty="0"/>
          </a:p>
        </p:txBody>
      </p:sp>
      <p:pic>
        <p:nvPicPr>
          <p:cNvPr id="5" name="Imagem 4" descr="Descrição: C:\Users\rralmeida\Documents\Os Meus Ficheiros Recebidos\logo_tce_reduzida_media.png"/>
          <p:cNvPicPr/>
          <p:nvPr/>
        </p:nvPicPr>
        <p:blipFill>
          <a:blip r:embed="rId4">
            <a:extLst>
              <a:ext uri="{28A0092B-C50C-407E-A947-70E740481C1C}">
                <a14:useLocalDpi xmlns:a14="http://schemas.microsoft.com/office/drawing/2010/main" val="0"/>
              </a:ext>
            </a:extLst>
          </a:blip>
          <a:srcRect/>
          <a:stretch>
            <a:fillRect/>
          </a:stretch>
        </p:blipFill>
        <p:spPr bwMode="auto">
          <a:xfrm>
            <a:off x="1187624" y="5977274"/>
            <a:ext cx="800100" cy="800100"/>
          </a:xfrm>
          <a:prstGeom prst="rect">
            <a:avLst/>
          </a:prstGeom>
          <a:noFill/>
          <a:ln>
            <a:noFill/>
          </a:ln>
        </p:spPr>
      </p:pic>
      <p:sp>
        <p:nvSpPr>
          <p:cNvPr id="3" name="Retângulo 2"/>
          <p:cNvSpPr/>
          <p:nvPr/>
        </p:nvSpPr>
        <p:spPr>
          <a:xfrm>
            <a:off x="251520" y="836712"/>
            <a:ext cx="8568952" cy="830997"/>
          </a:xfrm>
          <a:prstGeom prst="rect">
            <a:avLst/>
          </a:prstGeom>
        </p:spPr>
        <p:txBody>
          <a:bodyPr wrap="square">
            <a:spAutoFit/>
          </a:bodyPr>
          <a:lstStyle/>
          <a:p>
            <a:r>
              <a:rPr lang="pt-BR" sz="2400" b="1" dirty="0">
                <a:solidFill>
                  <a:schemeClr val="lt1"/>
                </a:solidFill>
                <a:latin typeface="Georgia"/>
                <a:ea typeface="Georgia"/>
                <a:cs typeface="Georgia"/>
              </a:rPr>
              <a:t>				</a:t>
            </a:r>
          </a:p>
          <a:p>
            <a:endParaRPr lang="pt-BR" sz="2400" b="1" dirty="0">
              <a:solidFill>
                <a:schemeClr val="lt1"/>
              </a:solidFill>
              <a:latin typeface="Georgia"/>
              <a:ea typeface="Georgia"/>
              <a:cs typeface="Georgia"/>
            </a:endParaRPr>
          </a:p>
        </p:txBody>
      </p:sp>
      <p:pic>
        <p:nvPicPr>
          <p:cNvPr id="2" name="Imagem 1"/>
          <p:cNvPicPr>
            <a:picLocks noChangeAspect="1"/>
          </p:cNvPicPr>
          <p:nvPr/>
        </p:nvPicPr>
        <p:blipFill>
          <a:blip r:embed="rId5"/>
          <a:stretch>
            <a:fillRect/>
          </a:stretch>
        </p:blipFill>
        <p:spPr>
          <a:xfrm>
            <a:off x="602736" y="871397"/>
            <a:ext cx="7785688" cy="3338423"/>
          </a:xfrm>
          <a:prstGeom prst="rect">
            <a:avLst/>
          </a:prstGeom>
        </p:spPr>
      </p:pic>
    </p:spTree>
    <p:extLst>
      <p:ext uri="{BB962C8B-B14F-4D97-AF65-F5344CB8AC3E}">
        <p14:creationId xmlns:p14="http://schemas.microsoft.com/office/powerpoint/2010/main" val="2855382538"/>
      </p:ext>
    </p:extLst>
  </p:cSld>
  <p:clrMapOvr>
    <a:masterClrMapping/>
  </p:clrMapOvr>
  <p:transition>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0F243E"/>
        </a:solidFill>
        <a:effectLst/>
      </p:bgPr>
    </p:bg>
    <p:spTree>
      <p:nvGrpSpPr>
        <p:cNvPr id="1" name="Shape 78"/>
        <p:cNvGrpSpPr/>
        <p:nvPr/>
      </p:nvGrpSpPr>
      <p:grpSpPr>
        <a:xfrm>
          <a:off x="0" y="0"/>
          <a:ext cx="0" cy="0"/>
          <a:chOff x="0" y="0"/>
          <a:chExt cx="0" cy="0"/>
        </a:xfrm>
      </p:grpSpPr>
      <p:pic>
        <p:nvPicPr>
          <p:cNvPr id="79" name="Shape 79" descr="logo_nova_atricon (1).png"/>
          <p:cNvPicPr preferRelativeResize="0"/>
          <p:nvPr/>
        </p:nvPicPr>
        <p:blipFill rotWithShape="1">
          <a:blip r:embed="rId3">
            <a:alphaModFix/>
          </a:blip>
          <a:srcRect/>
          <a:stretch/>
        </p:blipFill>
        <p:spPr>
          <a:xfrm>
            <a:off x="5989723" y="6011350"/>
            <a:ext cx="3042300" cy="707700"/>
          </a:xfrm>
          <a:prstGeom prst="rect">
            <a:avLst/>
          </a:prstGeom>
          <a:noFill/>
          <a:ln>
            <a:noFill/>
          </a:ln>
        </p:spPr>
      </p:pic>
      <p:sp>
        <p:nvSpPr>
          <p:cNvPr id="81" name="Shape 81"/>
          <p:cNvSpPr txBox="1"/>
          <p:nvPr/>
        </p:nvSpPr>
        <p:spPr>
          <a:xfrm>
            <a:off x="602736" y="0"/>
            <a:ext cx="8064896" cy="1392267"/>
          </a:xfrm>
          <a:prstGeom prst="rect">
            <a:avLst/>
          </a:prstGeom>
          <a:noFill/>
          <a:ln>
            <a:noFill/>
          </a:ln>
        </p:spPr>
        <p:txBody>
          <a:bodyPr lIns="91425" tIns="91425" rIns="91425" bIns="91425" anchor="t" anchorCtr="0">
            <a:noAutofit/>
          </a:bodyPr>
          <a:lstStyle/>
          <a:p>
            <a:pPr lvl="0" algn="ctr"/>
            <a:r>
              <a:rPr lang="pt-BR" sz="2800" b="1" dirty="0" smtClean="0">
                <a:solidFill>
                  <a:srgbClr val="FFC000"/>
                </a:solidFill>
                <a:latin typeface="Georgia"/>
                <a:ea typeface="Georgia"/>
                <a:cs typeface="Georgia"/>
                <a:sym typeface="Georgia"/>
              </a:rPr>
              <a:t>7.</a:t>
            </a:r>
            <a:r>
              <a:rPr lang="pt-BR" sz="2700" b="1" dirty="0" smtClean="0">
                <a:solidFill>
                  <a:srgbClr val="FFC000"/>
                </a:solidFill>
                <a:latin typeface="Georgia"/>
                <a:ea typeface="Georgia"/>
                <a:cs typeface="Georgia"/>
                <a:sym typeface="Georgia"/>
              </a:rPr>
              <a:t> Detalhamento</a:t>
            </a:r>
          </a:p>
          <a:p>
            <a:pPr lvl="0" algn="ctr"/>
            <a:endParaRPr lang="pt-BR" sz="2700" b="1" dirty="0">
              <a:solidFill>
                <a:srgbClr val="FFC000"/>
              </a:solidFill>
              <a:latin typeface="Georgia"/>
              <a:ea typeface="Georgia"/>
              <a:cs typeface="Georgia"/>
              <a:sym typeface="Georgia"/>
            </a:endParaRPr>
          </a:p>
          <a:p>
            <a:pPr lvl="0" algn="ctr"/>
            <a:endParaRPr lang="pt-BR" sz="2700" b="1" dirty="0" smtClean="0">
              <a:solidFill>
                <a:srgbClr val="FFC000"/>
              </a:solidFill>
              <a:latin typeface="Georgia"/>
              <a:ea typeface="Georgia"/>
              <a:cs typeface="Georgia"/>
              <a:sym typeface="Georgia"/>
            </a:endParaRPr>
          </a:p>
          <a:p>
            <a:pPr lvl="0" algn="ctr"/>
            <a:endParaRPr lang="pt-BR" sz="2700" b="1" dirty="0">
              <a:solidFill>
                <a:srgbClr val="FFC000"/>
              </a:solidFill>
              <a:latin typeface="Georgia"/>
              <a:ea typeface="Georgia"/>
              <a:cs typeface="Georgia"/>
              <a:sym typeface="Georgia"/>
            </a:endParaRPr>
          </a:p>
          <a:p>
            <a:pPr lvl="0" algn="ctr"/>
            <a:r>
              <a:rPr lang="pt-BR" sz="2700" b="1" dirty="0" smtClean="0">
                <a:solidFill>
                  <a:srgbClr val="FFC000"/>
                </a:solidFill>
                <a:latin typeface="Georgia"/>
                <a:ea typeface="Georgia"/>
                <a:cs typeface="Georgia"/>
                <a:sym typeface="Georgia"/>
              </a:rPr>
              <a:t> </a:t>
            </a:r>
            <a:endParaRPr lang="pt-BR" sz="2800" dirty="0"/>
          </a:p>
        </p:txBody>
      </p:sp>
      <p:pic>
        <p:nvPicPr>
          <p:cNvPr id="5" name="Imagem 4" descr="Descrição: C:\Users\rralmeida\Documents\Os Meus Ficheiros Recebidos\logo_tce_reduzida_media.png"/>
          <p:cNvPicPr/>
          <p:nvPr/>
        </p:nvPicPr>
        <p:blipFill>
          <a:blip r:embed="rId4">
            <a:extLst>
              <a:ext uri="{28A0092B-C50C-407E-A947-70E740481C1C}">
                <a14:useLocalDpi xmlns:a14="http://schemas.microsoft.com/office/drawing/2010/main" val="0"/>
              </a:ext>
            </a:extLst>
          </a:blip>
          <a:srcRect/>
          <a:stretch>
            <a:fillRect/>
          </a:stretch>
        </p:blipFill>
        <p:spPr bwMode="auto">
          <a:xfrm>
            <a:off x="1187624" y="5977274"/>
            <a:ext cx="800100" cy="800100"/>
          </a:xfrm>
          <a:prstGeom prst="rect">
            <a:avLst/>
          </a:prstGeom>
          <a:noFill/>
          <a:ln>
            <a:noFill/>
          </a:ln>
        </p:spPr>
      </p:pic>
      <p:sp>
        <p:nvSpPr>
          <p:cNvPr id="3" name="Retângulo 2"/>
          <p:cNvSpPr/>
          <p:nvPr/>
        </p:nvSpPr>
        <p:spPr>
          <a:xfrm>
            <a:off x="251520" y="836712"/>
            <a:ext cx="8568952" cy="830997"/>
          </a:xfrm>
          <a:prstGeom prst="rect">
            <a:avLst/>
          </a:prstGeom>
        </p:spPr>
        <p:txBody>
          <a:bodyPr wrap="square">
            <a:spAutoFit/>
          </a:bodyPr>
          <a:lstStyle/>
          <a:p>
            <a:r>
              <a:rPr lang="pt-BR" sz="2400" b="1" dirty="0">
                <a:solidFill>
                  <a:schemeClr val="lt1"/>
                </a:solidFill>
                <a:latin typeface="Georgia"/>
                <a:ea typeface="Georgia"/>
                <a:cs typeface="Georgia"/>
              </a:rPr>
              <a:t>				</a:t>
            </a:r>
          </a:p>
          <a:p>
            <a:endParaRPr lang="pt-BR" sz="2400" b="1" dirty="0">
              <a:solidFill>
                <a:schemeClr val="lt1"/>
              </a:solidFill>
              <a:latin typeface="Georgia"/>
              <a:ea typeface="Georgia"/>
              <a:cs typeface="Georgia"/>
            </a:endParaRPr>
          </a:p>
        </p:txBody>
      </p:sp>
      <p:pic>
        <p:nvPicPr>
          <p:cNvPr id="6" name="Imagem 5"/>
          <p:cNvPicPr>
            <a:picLocks noChangeAspect="1"/>
          </p:cNvPicPr>
          <p:nvPr/>
        </p:nvPicPr>
        <p:blipFill>
          <a:blip r:embed="rId5"/>
          <a:stretch>
            <a:fillRect/>
          </a:stretch>
        </p:blipFill>
        <p:spPr>
          <a:xfrm>
            <a:off x="467544" y="908720"/>
            <a:ext cx="8200088" cy="3672408"/>
          </a:xfrm>
          <a:prstGeom prst="rect">
            <a:avLst/>
          </a:prstGeom>
        </p:spPr>
      </p:pic>
    </p:spTree>
    <p:extLst>
      <p:ext uri="{BB962C8B-B14F-4D97-AF65-F5344CB8AC3E}">
        <p14:creationId xmlns:p14="http://schemas.microsoft.com/office/powerpoint/2010/main" val="485191229"/>
      </p:ext>
    </p:extLst>
  </p:cSld>
  <p:clrMapOvr>
    <a:masterClrMapping/>
  </p:clrMapOvr>
  <p:transition>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0F243E"/>
        </a:solidFill>
        <a:effectLst/>
      </p:bgPr>
    </p:bg>
    <p:spTree>
      <p:nvGrpSpPr>
        <p:cNvPr id="1" name="Shape 78"/>
        <p:cNvGrpSpPr/>
        <p:nvPr/>
      </p:nvGrpSpPr>
      <p:grpSpPr>
        <a:xfrm>
          <a:off x="0" y="0"/>
          <a:ext cx="0" cy="0"/>
          <a:chOff x="0" y="0"/>
          <a:chExt cx="0" cy="0"/>
        </a:xfrm>
      </p:grpSpPr>
      <p:pic>
        <p:nvPicPr>
          <p:cNvPr id="79" name="Shape 79" descr="logo_nova_atricon (1).png"/>
          <p:cNvPicPr preferRelativeResize="0"/>
          <p:nvPr/>
        </p:nvPicPr>
        <p:blipFill rotWithShape="1">
          <a:blip r:embed="rId3">
            <a:alphaModFix/>
          </a:blip>
          <a:srcRect/>
          <a:stretch/>
        </p:blipFill>
        <p:spPr>
          <a:xfrm>
            <a:off x="5989723" y="6011350"/>
            <a:ext cx="3042300" cy="707700"/>
          </a:xfrm>
          <a:prstGeom prst="rect">
            <a:avLst/>
          </a:prstGeom>
          <a:noFill/>
          <a:ln>
            <a:noFill/>
          </a:ln>
        </p:spPr>
      </p:pic>
      <p:sp>
        <p:nvSpPr>
          <p:cNvPr id="81" name="Shape 81"/>
          <p:cNvSpPr txBox="1"/>
          <p:nvPr/>
        </p:nvSpPr>
        <p:spPr>
          <a:xfrm>
            <a:off x="602736" y="0"/>
            <a:ext cx="8064896" cy="1392267"/>
          </a:xfrm>
          <a:prstGeom prst="rect">
            <a:avLst/>
          </a:prstGeom>
          <a:noFill/>
          <a:ln>
            <a:noFill/>
          </a:ln>
        </p:spPr>
        <p:txBody>
          <a:bodyPr lIns="91425" tIns="91425" rIns="91425" bIns="91425" anchor="t" anchorCtr="0">
            <a:noAutofit/>
          </a:bodyPr>
          <a:lstStyle/>
          <a:p>
            <a:pPr lvl="0" algn="ctr"/>
            <a:r>
              <a:rPr lang="pt-BR" sz="2800" b="1" dirty="0" smtClean="0">
                <a:solidFill>
                  <a:srgbClr val="FFC000"/>
                </a:solidFill>
                <a:latin typeface="Georgia"/>
                <a:ea typeface="Georgia"/>
                <a:cs typeface="Georgia"/>
                <a:sym typeface="Georgia"/>
              </a:rPr>
              <a:t>7.</a:t>
            </a:r>
            <a:r>
              <a:rPr lang="pt-BR" sz="2700" b="1" dirty="0" smtClean="0">
                <a:solidFill>
                  <a:srgbClr val="FFC000"/>
                </a:solidFill>
                <a:latin typeface="Georgia"/>
                <a:ea typeface="Georgia"/>
                <a:cs typeface="Georgia"/>
                <a:sym typeface="Georgia"/>
              </a:rPr>
              <a:t> Detalhamento</a:t>
            </a:r>
          </a:p>
          <a:p>
            <a:pPr lvl="0" algn="ctr"/>
            <a:endParaRPr lang="pt-BR" sz="2700" b="1" dirty="0">
              <a:solidFill>
                <a:srgbClr val="FFC000"/>
              </a:solidFill>
              <a:latin typeface="Georgia"/>
              <a:ea typeface="Georgia"/>
              <a:cs typeface="Georgia"/>
              <a:sym typeface="Georgia"/>
            </a:endParaRPr>
          </a:p>
          <a:p>
            <a:pPr lvl="0" algn="ctr"/>
            <a:endParaRPr lang="pt-BR" sz="2700" b="1" dirty="0" smtClean="0">
              <a:solidFill>
                <a:srgbClr val="FFC000"/>
              </a:solidFill>
              <a:latin typeface="Georgia"/>
              <a:ea typeface="Georgia"/>
              <a:cs typeface="Georgia"/>
              <a:sym typeface="Georgia"/>
            </a:endParaRPr>
          </a:p>
          <a:p>
            <a:pPr lvl="0" algn="ctr"/>
            <a:endParaRPr lang="pt-BR" sz="2700" b="1" dirty="0">
              <a:solidFill>
                <a:srgbClr val="FFC000"/>
              </a:solidFill>
              <a:latin typeface="Georgia"/>
              <a:ea typeface="Georgia"/>
              <a:cs typeface="Georgia"/>
              <a:sym typeface="Georgia"/>
            </a:endParaRPr>
          </a:p>
          <a:p>
            <a:pPr lvl="0" algn="ctr"/>
            <a:r>
              <a:rPr lang="pt-BR" sz="2700" b="1" dirty="0" smtClean="0">
                <a:solidFill>
                  <a:srgbClr val="FFC000"/>
                </a:solidFill>
                <a:latin typeface="Georgia"/>
                <a:ea typeface="Georgia"/>
                <a:cs typeface="Georgia"/>
                <a:sym typeface="Georgia"/>
              </a:rPr>
              <a:t> </a:t>
            </a:r>
            <a:endParaRPr lang="pt-BR" sz="2800" dirty="0"/>
          </a:p>
        </p:txBody>
      </p:sp>
      <p:pic>
        <p:nvPicPr>
          <p:cNvPr id="5" name="Imagem 4" descr="Descrição: C:\Users\rralmeida\Documents\Os Meus Ficheiros Recebidos\logo_tce_reduzida_media.png"/>
          <p:cNvPicPr/>
          <p:nvPr/>
        </p:nvPicPr>
        <p:blipFill>
          <a:blip r:embed="rId4">
            <a:extLst>
              <a:ext uri="{28A0092B-C50C-407E-A947-70E740481C1C}">
                <a14:useLocalDpi xmlns:a14="http://schemas.microsoft.com/office/drawing/2010/main" val="0"/>
              </a:ext>
            </a:extLst>
          </a:blip>
          <a:srcRect/>
          <a:stretch>
            <a:fillRect/>
          </a:stretch>
        </p:blipFill>
        <p:spPr bwMode="auto">
          <a:xfrm>
            <a:off x="1187624" y="5977274"/>
            <a:ext cx="800100" cy="800100"/>
          </a:xfrm>
          <a:prstGeom prst="rect">
            <a:avLst/>
          </a:prstGeom>
          <a:noFill/>
          <a:ln>
            <a:noFill/>
          </a:ln>
        </p:spPr>
      </p:pic>
      <p:sp>
        <p:nvSpPr>
          <p:cNvPr id="3" name="Retângulo 2"/>
          <p:cNvSpPr/>
          <p:nvPr/>
        </p:nvSpPr>
        <p:spPr>
          <a:xfrm>
            <a:off x="251520" y="836712"/>
            <a:ext cx="8568952" cy="830997"/>
          </a:xfrm>
          <a:prstGeom prst="rect">
            <a:avLst/>
          </a:prstGeom>
        </p:spPr>
        <p:txBody>
          <a:bodyPr wrap="square">
            <a:spAutoFit/>
          </a:bodyPr>
          <a:lstStyle/>
          <a:p>
            <a:r>
              <a:rPr lang="pt-BR" sz="2400" b="1" dirty="0">
                <a:solidFill>
                  <a:schemeClr val="lt1"/>
                </a:solidFill>
                <a:latin typeface="Georgia"/>
                <a:ea typeface="Georgia"/>
                <a:cs typeface="Georgia"/>
              </a:rPr>
              <a:t>				</a:t>
            </a:r>
          </a:p>
          <a:p>
            <a:endParaRPr lang="pt-BR" sz="2400" b="1" dirty="0">
              <a:solidFill>
                <a:schemeClr val="lt1"/>
              </a:solidFill>
              <a:latin typeface="Georgia"/>
              <a:ea typeface="Georgia"/>
              <a:cs typeface="Georgia"/>
            </a:endParaRPr>
          </a:p>
        </p:txBody>
      </p:sp>
      <p:pic>
        <p:nvPicPr>
          <p:cNvPr id="2" name="Imagem 1"/>
          <p:cNvPicPr>
            <a:picLocks noChangeAspect="1"/>
          </p:cNvPicPr>
          <p:nvPr/>
        </p:nvPicPr>
        <p:blipFill>
          <a:blip r:embed="rId5"/>
          <a:stretch>
            <a:fillRect/>
          </a:stretch>
        </p:blipFill>
        <p:spPr>
          <a:xfrm>
            <a:off x="622411" y="980728"/>
            <a:ext cx="7632848" cy="4248471"/>
          </a:xfrm>
          <a:prstGeom prst="rect">
            <a:avLst/>
          </a:prstGeom>
        </p:spPr>
      </p:pic>
    </p:spTree>
    <p:extLst>
      <p:ext uri="{BB962C8B-B14F-4D97-AF65-F5344CB8AC3E}">
        <p14:creationId xmlns:p14="http://schemas.microsoft.com/office/powerpoint/2010/main" val="4059484370"/>
      </p:ext>
    </p:extLst>
  </p:cSld>
  <p:clrMapOvr>
    <a:masterClrMapping/>
  </p:clrMapOvr>
  <p:transition>
    <p:fad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0F243E"/>
        </a:solidFill>
        <a:effectLst/>
      </p:bgPr>
    </p:bg>
    <p:spTree>
      <p:nvGrpSpPr>
        <p:cNvPr id="1" name="Shape 78"/>
        <p:cNvGrpSpPr/>
        <p:nvPr/>
      </p:nvGrpSpPr>
      <p:grpSpPr>
        <a:xfrm>
          <a:off x="0" y="0"/>
          <a:ext cx="0" cy="0"/>
          <a:chOff x="0" y="0"/>
          <a:chExt cx="0" cy="0"/>
        </a:xfrm>
      </p:grpSpPr>
      <p:pic>
        <p:nvPicPr>
          <p:cNvPr id="79" name="Shape 79" descr="logo_nova_atricon (1).png"/>
          <p:cNvPicPr preferRelativeResize="0"/>
          <p:nvPr/>
        </p:nvPicPr>
        <p:blipFill rotWithShape="1">
          <a:blip r:embed="rId3">
            <a:alphaModFix/>
          </a:blip>
          <a:srcRect/>
          <a:stretch/>
        </p:blipFill>
        <p:spPr>
          <a:xfrm>
            <a:off x="5989723" y="6011350"/>
            <a:ext cx="3042300" cy="707700"/>
          </a:xfrm>
          <a:prstGeom prst="rect">
            <a:avLst/>
          </a:prstGeom>
          <a:noFill/>
          <a:ln>
            <a:noFill/>
          </a:ln>
        </p:spPr>
      </p:pic>
      <p:sp>
        <p:nvSpPr>
          <p:cNvPr id="81" name="Shape 81"/>
          <p:cNvSpPr txBox="1"/>
          <p:nvPr/>
        </p:nvSpPr>
        <p:spPr>
          <a:xfrm>
            <a:off x="602736" y="0"/>
            <a:ext cx="8064896" cy="1392267"/>
          </a:xfrm>
          <a:prstGeom prst="rect">
            <a:avLst/>
          </a:prstGeom>
          <a:noFill/>
          <a:ln>
            <a:noFill/>
          </a:ln>
        </p:spPr>
        <p:txBody>
          <a:bodyPr lIns="91425" tIns="91425" rIns="91425" bIns="91425" anchor="t" anchorCtr="0">
            <a:noAutofit/>
          </a:bodyPr>
          <a:lstStyle/>
          <a:p>
            <a:pPr lvl="0" algn="ctr"/>
            <a:r>
              <a:rPr lang="pt-BR" sz="2800" b="1" dirty="0" smtClean="0">
                <a:solidFill>
                  <a:srgbClr val="FFC000"/>
                </a:solidFill>
                <a:latin typeface="Georgia"/>
                <a:ea typeface="Georgia"/>
                <a:cs typeface="Georgia"/>
                <a:sym typeface="Georgia"/>
              </a:rPr>
              <a:t>7.</a:t>
            </a:r>
            <a:r>
              <a:rPr lang="pt-BR" sz="2700" b="1" dirty="0" smtClean="0">
                <a:solidFill>
                  <a:srgbClr val="FFC000"/>
                </a:solidFill>
                <a:latin typeface="Georgia"/>
                <a:ea typeface="Georgia"/>
                <a:cs typeface="Georgia"/>
                <a:sym typeface="Georgia"/>
              </a:rPr>
              <a:t> Detalhamento</a:t>
            </a:r>
          </a:p>
          <a:p>
            <a:pPr lvl="0" algn="ctr"/>
            <a:endParaRPr lang="pt-BR" sz="2700" b="1" dirty="0">
              <a:solidFill>
                <a:srgbClr val="FFC000"/>
              </a:solidFill>
              <a:latin typeface="Georgia"/>
              <a:ea typeface="Georgia"/>
              <a:cs typeface="Georgia"/>
              <a:sym typeface="Georgia"/>
            </a:endParaRPr>
          </a:p>
          <a:p>
            <a:pPr lvl="0" algn="ctr"/>
            <a:endParaRPr lang="pt-BR" sz="2700" b="1" dirty="0" smtClean="0">
              <a:solidFill>
                <a:srgbClr val="FFC000"/>
              </a:solidFill>
              <a:latin typeface="Georgia"/>
              <a:ea typeface="Georgia"/>
              <a:cs typeface="Georgia"/>
              <a:sym typeface="Georgia"/>
            </a:endParaRPr>
          </a:p>
          <a:p>
            <a:pPr lvl="0" algn="ctr"/>
            <a:endParaRPr lang="pt-BR" sz="2700" b="1" dirty="0">
              <a:solidFill>
                <a:srgbClr val="FFC000"/>
              </a:solidFill>
              <a:latin typeface="Georgia"/>
              <a:ea typeface="Georgia"/>
              <a:cs typeface="Georgia"/>
              <a:sym typeface="Georgia"/>
            </a:endParaRPr>
          </a:p>
          <a:p>
            <a:pPr lvl="0" algn="ctr"/>
            <a:r>
              <a:rPr lang="pt-BR" sz="2700" b="1" dirty="0" smtClean="0">
                <a:solidFill>
                  <a:srgbClr val="FFC000"/>
                </a:solidFill>
                <a:latin typeface="Georgia"/>
                <a:ea typeface="Georgia"/>
                <a:cs typeface="Georgia"/>
                <a:sym typeface="Georgia"/>
              </a:rPr>
              <a:t> </a:t>
            </a:r>
            <a:endParaRPr lang="pt-BR" sz="2800" dirty="0"/>
          </a:p>
        </p:txBody>
      </p:sp>
      <p:pic>
        <p:nvPicPr>
          <p:cNvPr id="5" name="Imagem 4" descr="Descrição: C:\Users\rralmeida\Documents\Os Meus Ficheiros Recebidos\logo_tce_reduzida_media.png"/>
          <p:cNvPicPr/>
          <p:nvPr/>
        </p:nvPicPr>
        <p:blipFill>
          <a:blip r:embed="rId4">
            <a:extLst>
              <a:ext uri="{28A0092B-C50C-407E-A947-70E740481C1C}">
                <a14:useLocalDpi xmlns:a14="http://schemas.microsoft.com/office/drawing/2010/main" val="0"/>
              </a:ext>
            </a:extLst>
          </a:blip>
          <a:srcRect/>
          <a:stretch>
            <a:fillRect/>
          </a:stretch>
        </p:blipFill>
        <p:spPr bwMode="auto">
          <a:xfrm>
            <a:off x="1187624" y="5977274"/>
            <a:ext cx="800100" cy="800100"/>
          </a:xfrm>
          <a:prstGeom prst="rect">
            <a:avLst/>
          </a:prstGeom>
          <a:noFill/>
          <a:ln>
            <a:noFill/>
          </a:ln>
        </p:spPr>
      </p:pic>
      <p:sp>
        <p:nvSpPr>
          <p:cNvPr id="3" name="Retângulo 2"/>
          <p:cNvSpPr/>
          <p:nvPr/>
        </p:nvSpPr>
        <p:spPr>
          <a:xfrm>
            <a:off x="251520" y="836712"/>
            <a:ext cx="8568952" cy="830997"/>
          </a:xfrm>
          <a:prstGeom prst="rect">
            <a:avLst/>
          </a:prstGeom>
        </p:spPr>
        <p:txBody>
          <a:bodyPr wrap="square">
            <a:spAutoFit/>
          </a:bodyPr>
          <a:lstStyle/>
          <a:p>
            <a:r>
              <a:rPr lang="pt-BR" sz="2400" b="1" dirty="0">
                <a:solidFill>
                  <a:schemeClr val="lt1"/>
                </a:solidFill>
                <a:latin typeface="Georgia"/>
                <a:ea typeface="Georgia"/>
                <a:cs typeface="Georgia"/>
              </a:rPr>
              <a:t>				</a:t>
            </a:r>
          </a:p>
          <a:p>
            <a:endParaRPr lang="pt-BR" sz="2400" b="1" dirty="0">
              <a:solidFill>
                <a:schemeClr val="lt1"/>
              </a:solidFill>
              <a:latin typeface="Georgia"/>
              <a:ea typeface="Georgia"/>
              <a:cs typeface="Georgia"/>
            </a:endParaRPr>
          </a:p>
        </p:txBody>
      </p:sp>
      <p:pic>
        <p:nvPicPr>
          <p:cNvPr id="6" name="Imagem 5"/>
          <p:cNvPicPr>
            <a:picLocks noChangeAspect="1"/>
          </p:cNvPicPr>
          <p:nvPr/>
        </p:nvPicPr>
        <p:blipFill>
          <a:blip r:embed="rId5"/>
          <a:stretch>
            <a:fillRect/>
          </a:stretch>
        </p:blipFill>
        <p:spPr>
          <a:xfrm>
            <a:off x="710748" y="980728"/>
            <a:ext cx="7848872" cy="4104456"/>
          </a:xfrm>
          <a:prstGeom prst="rect">
            <a:avLst/>
          </a:prstGeom>
        </p:spPr>
      </p:pic>
    </p:spTree>
    <p:extLst>
      <p:ext uri="{BB962C8B-B14F-4D97-AF65-F5344CB8AC3E}">
        <p14:creationId xmlns:p14="http://schemas.microsoft.com/office/powerpoint/2010/main" val="3288413666"/>
      </p:ext>
    </p:extLst>
  </p:cSld>
  <p:clrMapOvr>
    <a:masterClrMapping/>
  </p:clrMapOvr>
  <p:transition>
    <p:fad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solidFill>
          <a:srgbClr val="0F243E"/>
        </a:solidFill>
        <a:effectLst/>
      </p:bgPr>
    </p:bg>
    <p:spTree>
      <p:nvGrpSpPr>
        <p:cNvPr id="1" name="Shape 78"/>
        <p:cNvGrpSpPr/>
        <p:nvPr/>
      </p:nvGrpSpPr>
      <p:grpSpPr>
        <a:xfrm>
          <a:off x="0" y="0"/>
          <a:ext cx="0" cy="0"/>
          <a:chOff x="0" y="0"/>
          <a:chExt cx="0" cy="0"/>
        </a:xfrm>
      </p:grpSpPr>
      <p:pic>
        <p:nvPicPr>
          <p:cNvPr id="79" name="Shape 79" descr="logo_nova_atricon (1).png"/>
          <p:cNvPicPr preferRelativeResize="0"/>
          <p:nvPr/>
        </p:nvPicPr>
        <p:blipFill rotWithShape="1">
          <a:blip r:embed="rId3">
            <a:alphaModFix/>
          </a:blip>
          <a:srcRect/>
          <a:stretch/>
        </p:blipFill>
        <p:spPr>
          <a:xfrm>
            <a:off x="5989723" y="6011350"/>
            <a:ext cx="3042300" cy="707700"/>
          </a:xfrm>
          <a:prstGeom prst="rect">
            <a:avLst/>
          </a:prstGeom>
          <a:noFill/>
          <a:ln>
            <a:noFill/>
          </a:ln>
        </p:spPr>
      </p:pic>
      <p:sp>
        <p:nvSpPr>
          <p:cNvPr id="81" name="Shape 81"/>
          <p:cNvSpPr txBox="1"/>
          <p:nvPr/>
        </p:nvSpPr>
        <p:spPr>
          <a:xfrm>
            <a:off x="611560" y="190669"/>
            <a:ext cx="8064896" cy="692696"/>
          </a:xfrm>
          <a:prstGeom prst="rect">
            <a:avLst/>
          </a:prstGeom>
          <a:noFill/>
          <a:ln>
            <a:noFill/>
          </a:ln>
        </p:spPr>
        <p:txBody>
          <a:bodyPr lIns="91425" tIns="91425" rIns="91425" bIns="91425" anchor="t" anchorCtr="0">
            <a:noAutofit/>
          </a:bodyPr>
          <a:lstStyle/>
          <a:p>
            <a:pPr lvl="0" algn="ctr"/>
            <a:r>
              <a:rPr lang="pt-BR" sz="2800" b="1" dirty="0">
                <a:solidFill>
                  <a:srgbClr val="FFC000"/>
                </a:solidFill>
                <a:latin typeface="Georgia"/>
                <a:ea typeface="Georgia"/>
                <a:cs typeface="Georgia"/>
                <a:sym typeface="Georgia"/>
              </a:rPr>
              <a:t>8</a:t>
            </a:r>
            <a:r>
              <a:rPr lang="pt-BR" sz="2800" b="1" dirty="0" smtClean="0">
                <a:solidFill>
                  <a:srgbClr val="FFC000"/>
                </a:solidFill>
                <a:latin typeface="Georgia"/>
                <a:ea typeface="Georgia"/>
                <a:cs typeface="Georgia"/>
                <a:sym typeface="Georgia"/>
              </a:rPr>
              <a:t>.</a:t>
            </a:r>
            <a:r>
              <a:rPr lang="pt-BR" sz="2700" b="1" dirty="0" smtClean="0">
                <a:solidFill>
                  <a:srgbClr val="FFC000"/>
                </a:solidFill>
                <a:latin typeface="Georgia"/>
                <a:ea typeface="Georgia"/>
                <a:cs typeface="Georgia"/>
                <a:sym typeface="Georgia"/>
              </a:rPr>
              <a:t> Resultado Nacional – MMD\2017</a:t>
            </a:r>
          </a:p>
          <a:p>
            <a:pPr lvl="0" algn="ctr"/>
            <a:endParaRPr lang="pt-BR" sz="2700" b="1" dirty="0">
              <a:solidFill>
                <a:srgbClr val="FFC000"/>
              </a:solidFill>
              <a:latin typeface="Georgia"/>
              <a:ea typeface="Georgia"/>
              <a:cs typeface="Georgia"/>
              <a:sym typeface="Georgia"/>
            </a:endParaRPr>
          </a:p>
          <a:p>
            <a:pPr lvl="0" algn="ctr"/>
            <a:endParaRPr lang="pt-BR" sz="2700" b="1" dirty="0" smtClean="0">
              <a:solidFill>
                <a:srgbClr val="FFC000"/>
              </a:solidFill>
              <a:latin typeface="Georgia"/>
              <a:ea typeface="Georgia"/>
              <a:cs typeface="Georgia"/>
              <a:sym typeface="Georgia"/>
            </a:endParaRPr>
          </a:p>
          <a:p>
            <a:pPr marL="514350" lvl="0" indent="-514350" algn="ctr">
              <a:buAutoNum type="arabicPeriod"/>
            </a:pPr>
            <a:r>
              <a:rPr lang="pt-BR" sz="2700" b="1" dirty="0" smtClean="0">
                <a:solidFill>
                  <a:schemeClr val="bg1"/>
                </a:solidFill>
                <a:latin typeface="Georgia"/>
                <a:ea typeface="Georgia"/>
                <a:cs typeface="Georgia"/>
                <a:sym typeface="Georgia"/>
              </a:rPr>
              <a:t>Resultado Disponível no site da </a:t>
            </a:r>
            <a:r>
              <a:rPr lang="pt-BR" sz="2700" b="1" dirty="0" err="1" smtClean="0">
                <a:solidFill>
                  <a:schemeClr val="bg1"/>
                </a:solidFill>
                <a:latin typeface="Georgia"/>
                <a:ea typeface="Georgia"/>
                <a:cs typeface="Georgia"/>
                <a:sym typeface="Georgia"/>
              </a:rPr>
              <a:t>Atricon</a:t>
            </a:r>
            <a:r>
              <a:rPr lang="pt-BR" sz="2700" b="1" dirty="0">
                <a:solidFill>
                  <a:schemeClr val="bg1"/>
                </a:solidFill>
                <a:latin typeface="Georgia"/>
                <a:ea typeface="Georgia"/>
                <a:cs typeface="Georgia"/>
                <a:sym typeface="Georgia"/>
              </a:rPr>
              <a:t> – </a:t>
            </a:r>
            <a:endParaRPr lang="pt-BR" sz="2700" b="1" dirty="0" smtClean="0">
              <a:solidFill>
                <a:schemeClr val="bg1"/>
              </a:solidFill>
              <a:latin typeface="Georgia"/>
              <a:ea typeface="Georgia"/>
              <a:cs typeface="Georgia"/>
              <a:sym typeface="Georgia"/>
            </a:endParaRPr>
          </a:p>
          <a:p>
            <a:pPr lvl="0" algn="ctr"/>
            <a:r>
              <a:rPr lang="pt-BR" sz="2700" b="1" dirty="0" smtClean="0">
                <a:solidFill>
                  <a:schemeClr val="bg1"/>
                </a:solidFill>
                <a:latin typeface="Georgia"/>
                <a:ea typeface="Georgia"/>
                <a:cs typeface="Georgia"/>
                <a:sym typeface="Georgia"/>
              </a:rPr>
              <a:t>http</a:t>
            </a:r>
            <a:r>
              <a:rPr lang="pt-BR" sz="2700" b="1" dirty="0">
                <a:solidFill>
                  <a:schemeClr val="bg1"/>
                </a:solidFill>
                <a:latin typeface="Georgia"/>
                <a:ea typeface="Georgia"/>
                <a:cs typeface="Georgia"/>
                <a:sym typeface="Georgia"/>
              </a:rPr>
              <a:t>://qatc.atricon.org.br</a:t>
            </a:r>
            <a:r>
              <a:rPr lang="pt-BR" sz="2700" b="1" dirty="0" smtClean="0">
                <a:solidFill>
                  <a:schemeClr val="bg1"/>
                </a:solidFill>
                <a:latin typeface="Georgia"/>
                <a:ea typeface="Georgia"/>
                <a:cs typeface="Georgia"/>
                <a:sym typeface="Georgia"/>
              </a:rPr>
              <a:t>/</a:t>
            </a:r>
            <a:endParaRPr lang="pt-BR" sz="2700" b="1" dirty="0" smtClean="0">
              <a:solidFill>
                <a:schemeClr val="bg1"/>
              </a:solidFill>
              <a:latin typeface="Georgia"/>
              <a:ea typeface="Georgia"/>
              <a:cs typeface="Georgia"/>
              <a:sym typeface="Georgia"/>
            </a:endParaRPr>
          </a:p>
          <a:p>
            <a:pPr lvl="0" algn="ctr"/>
            <a:endParaRPr lang="pt-BR" sz="2700" b="1" dirty="0">
              <a:solidFill>
                <a:schemeClr val="bg1"/>
              </a:solidFill>
              <a:latin typeface="Georgia"/>
              <a:ea typeface="Georgia"/>
              <a:cs typeface="Georgia"/>
              <a:sym typeface="Georgia"/>
            </a:endParaRPr>
          </a:p>
          <a:p>
            <a:pPr marL="514350" lvl="0" indent="-514350" algn="just">
              <a:buAutoNum type="arabicPeriod"/>
            </a:pPr>
            <a:r>
              <a:rPr lang="pt-BR" sz="2700" b="1" dirty="0" smtClean="0">
                <a:solidFill>
                  <a:schemeClr val="bg1"/>
                </a:solidFill>
                <a:latin typeface="Georgia"/>
                <a:ea typeface="Georgia"/>
                <a:cs typeface="Georgia"/>
                <a:sym typeface="Georgia"/>
              </a:rPr>
              <a:t>Meta da </a:t>
            </a:r>
            <a:r>
              <a:rPr lang="pt-BR" sz="2700" b="1" dirty="0" err="1" smtClean="0">
                <a:solidFill>
                  <a:schemeClr val="bg1"/>
                </a:solidFill>
                <a:latin typeface="Georgia"/>
                <a:ea typeface="Georgia"/>
                <a:cs typeface="Georgia"/>
                <a:sym typeface="Georgia"/>
              </a:rPr>
              <a:t>Atricon</a:t>
            </a:r>
            <a:r>
              <a:rPr lang="pt-BR" sz="2700" b="1" dirty="0" smtClean="0">
                <a:solidFill>
                  <a:schemeClr val="bg1"/>
                </a:solidFill>
                <a:latin typeface="Georgia"/>
                <a:ea typeface="Georgia"/>
                <a:cs typeface="Georgia"/>
                <a:sym typeface="Georgia"/>
              </a:rPr>
              <a:t> - </a:t>
            </a:r>
            <a:r>
              <a:rPr lang="pt-BR" sz="2800" dirty="0">
                <a:solidFill>
                  <a:schemeClr val="bg1"/>
                </a:solidFill>
                <a:latin typeface="Georgia" panose="02040502050405020303" pitchFamily="18" charset="0"/>
              </a:rPr>
              <a:t>Incentivar o alcance </a:t>
            </a:r>
            <a:r>
              <a:rPr lang="pt-BR" sz="2800" dirty="0" smtClean="0">
                <a:solidFill>
                  <a:schemeClr val="bg1"/>
                </a:solidFill>
                <a:latin typeface="Georgia" panose="02040502050405020303" pitchFamily="18" charset="0"/>
              </a:rPr>
              <a:t>de, </a:t>
            </a:r>
            <a:r>
              <a:rPr lang="pt-BR" sz="2800" dirty="0">
                <a:solidFill>
                  <a:schemeClr val="bg1"/>
                </a:solidFill>
                <a:latin typeface="Georgia" panose="02040502050405020303" pitchFamily="18" charset="0"/>
              </a:rPr>
              <a:t>no </a:t>
            </a:r>
            <a:r>
              <a:rPr lang="pt-BR" sz="2800" dirty="0" smtClean="0">
                <a:solidFill>
                  <a:schemeClr val="bg1"/>
                </a:solidFill>
                <a:latin typeface="Georgia" panose="02040502050405020303" pitchFamily="18" charset="0"/>
              </a:rPr>
              <a:t>mínimo, </a:t>
            </a:r>
            <a:r>
              <a:rPr lang="pt-BR" sz="2800" dirty="0">
                <a:solidFill>
                  <a:schemeClr val="bg1"/>
                </a:solidFill>
                <a:latin typeface="Georgia" panose="02040502050405020303" pitchFamily="18" charset="0"/>
              </a:rPr>
              <a:t>pontuação 3 em cada indicador do Marco de Medição do Desempenho dos Tribunais de Contas por 100% dos </a:t>
            </a:r>
            <a:r>
              <a:rPr lang="pt-BR" sz="2800" dirty="0" err="1">
                <a:solidFill>
                  <a:schemeClr val="bg1"/>
                </a:solidFill>
                <a:latin typeface="Georgia" panose="02040502050405020303" pitchFamily="18" charset="0"/>
              </a:rPr>
              <a:t>TCs</a:t>
            </a:r>
            <a:r>
              <a:rPr lang="pt-BR" sz="2800" dirty="0">
                <a:solidFill>
                  <a:schemeClr val="bg1"/>
                </a:solidFill>
                <a:latin typeface="Georgia" panose="02040502050405020303" pitchFamily="18" charset="0"/>
              </a:rPr>
              <a:t>, utilizando como parâmetro a versão vigente em 2017, até dezembro de 2023.</a:t>
            </a:r>
            <a:endParaRPr lang="pt-BR" sz="2700" b="1" dirty="0" smtClean="0">
              <a:solidFill>
                <a:schemeClr val="bg1"/>
              </a:solidFill>
              <a:latin typeface="Georgia" panose="02040502050405020303" pitchFamily="18" charset="0"/>
              <a:ea typeface="Georgia"/>
              <a:cs typeface="Georgia"/>
              <a:sym typeface="Georgia"/>
            </a:endParaRPr>
          </a:p>
          <a:p>
            <a:pPr marL="514350" lvl="0" indent="-514350" algn="ctr">
              <a:buAutoNum type="arabicPeriod"/>
            </a:pPr>
            <a:endParaRPr lang="pt-BR" sz="2700" b="1" dirty="0">
              <a:solidFill>
                <a:schemeClr val="bg1"/>
              </a:solidFill>
              <a:latin typeface="Georgia"/>
              <a:sym typeface="Georgia"/>
            </a:endParaRPr>
          </a:p>
          <a:p>
            <a:pPr marL="514350" lvl="0" indent="-514350" algn="ctr">
              <a:buAutoNum type="arabicPeriod"/>
            </a:pPr>
            <a:endParaRPr lang="pt-BR" sz="2800" dirty="0">
              <a:solidFill>
                <a:schemeClr val="bg1"/>
              </a:solidFill>
            </a:endParaRPr>
          </a:p>
        </p:txBody>
      </p:sp>
      <p:pic>
        <p:nvPicPr>
          <p:cNvPr id="5" name="Imagem 4" descr="Descrição: C:\Users\rralmeida\Documents\Os Meus Ficheiros Recebidos\logo_tce_reduzida_media.png"/>
          <p:cNvPicPr/>
          <p:nvPr/>
        </p:nvPicPr>
        <p:blipFill>
          <a:blip r:embed="rId4">
            <a:extLst>
              <a:ext uri="{28A0092B-C50C-407E-A947-70E740481C1C}">
                <a14:useLocalDpi xmlns:a14="http://schemas.microsoft.com/office/drawing/2010/main" val="0"/>
              </a:ext>
            </a:extLst>
          </a:blip>
          <a:srcRect/>
          <a:stretch>
            <a:fillRect/>
          </a:stretch>
        </p:blipFill>
        <p:spPr bwMode="auto">
          <a:xfrm>
            <a:off x="1187624" y="5977274"/>
            <a:ext cx="800100" cy="800100"/>
          </a:xfrm>
          <a:prstGeom prst="rect">
            <a:avLst/>
          </a:prstGeom>
          <a:noFill/>
          <a:ln>
            <a:noFill/>
          </a:ln>
        </p:spPr>
      </p:pic>
      <p:sp>
        <p:nvSpPr>
          <p:cNvPr id="3" name="Retângulo 2"/>
          <p:cNvSpPr/>
          <p:nvPr/>
        </p:nvSpPr>
        <p:spPr>
          <a:xfrm>
            <a:off x="251520" y="836712"/>
            <a:ext cx="8568952" cy="461665"/>
          </a:xfrm>
          <a:prstGeom prst="rect">
            <a:avLst/>
          </a:prstGeom>
        </p:spPr>
        <p:txBody>
          <a:bodyPr wrap="square">
            <a:spAutoFit/>
          </a:bodyPr>
          <a:lstStyle/>
          <a:p>
            <a:r>
              <a:rPr lang="pt-BR" sz="2400" b="1" dirty="0">
                <a:solidFill>
                  <a:schemeClr val="lt1"/>
                </a:solidFill>
                <a:latin typeface="Georgia"/>
                <a:ea typeface="Georgia"/>
                <a:cs typeface="Georgia"/>
              </a:rPr>
              <a:t>				</a:t>
            </a:r>
          </a:p>
        </p:txBody>
      </p:sp>
    </p:spTree>
    <p:extLst>
      <p:ext uri="{BB962C8B-B14F-4D97-AF65-F5344CB8AC3E}">
        <p14:creationId xmlns:p14="http://schemas.microsoft.com/office/powerpoint/2010/main" val="949468295"/>
      </p:ext>
    </p:extLst>
  </p:cSld>
  <p:clrMapOvr>
    <a:masterClrMapping/>
  </p:clrMapOvr>
  <p:transition>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solidFill>
          <a:srgbClr val="0F243E"/>
        </a:solidFill>
        <a:effectLst/>
      </p:bgPr>
    </p:bg>
    <p:spTree>
      <p:nvGrpSpPr>
        <p:cNvPr id="1" name="Shape 78"/>
        <p:cNvGrpSpPr/>
        <p:nvPr/>
      </p:nvGrpSpPr>
      <p:grpSpPr>
        <a:xfrm>
          <a:off x="0" y="0"/>
          <a:ext cx="0" cy="0"/>
          <a:chOff x="0" y="0"/>
          <a:chExt cx="0" cy="0"/>
        </a:xfrm>
      </p:grpSpPr>
      <p:pic>
        <p:nvPicPr>
          <p:cNvPr id="79" name="Shape 79" descr="logo_nova_atricon (1).png"/>
          <p:cNvPicPr preferRelativeResize="0"/>
          <p:nvPr/>
        </p:nvPicPr>
        <p:blipFill rotWithShape="1">
          <a:blip r:embed="rId3">
            <a:alphaModFix/>
          </a:blip>
          <a:srcRect/>
          <a:stretch/>
        </p:blipFill>
        <p:spPr>
          <a:xfrm>
            <a:off x="5989723" y="6011350"/>
            <a:ext cx="3042300" cy="707700"/>
          </a:xfrm>
          <a:prstGeom prst="rect">
            <a:avLst/>
          </a:prstGeom>
          <a:noFill/>
          <a:ln>
            <a:noFill/>
          </a:ln>
        </p:spPr>
      </p:pic>
      <p:sp>
        <p:nvSpPr>
          <p:cNvPr id="81" name="Shape 81"/>
          <p:cNvSpPr txBox="1"/>
          <p:nvPr/>
        </p:nvSpPr>
        <p:spPr>
          <a:xfrm>
            <a:off x="611560" y="190669"/>
            <a:ext cx="8064896" cy="692696"/>
          </a:xfrm>
          <a:prstGeom prst="rect">
            <a:avLst/>
          </a:prstGeom>
          <a:noFill/>
          <a:ln>
            <a:noFill/>
          </a:ln>
        </p:spPr>
        <p:txBody>
          <a:bodyPr lIns="91425" tIns="91425" rIns="91425" bIns="91425" anchor="t" anchorCtr="0">
            <a:noAutofit/>
          </a:bodyPr>
          <a:lstStyle/>
          <a:p>
            <a:pPr lvl="0" algn="ctr"/>
            <a:r>
              <a:rPr lang="pt-BR" sz="2800" b="1" dirty="0" smtClean="0">
                <a:solidFill>
                  <a:srgbClr val="FFC000"/>
                </a:solidFill>
                <a:latin typeface="Georgia"/>
                <a:ea typeface="Georgia"/>
                <a:cs typeface="Georgia"/>
                <a:sym typeface="Georgia"/>
              </a:rPr>
              <a:t>9.</a:t>
            </a:r>
            <a:r>
              <a:rPr lang="pt-BR" sz="2700" b="1" dirty="0" smtClean="0">
                <a:solidFill>
                  <a:srgbClr val="FFC000"/>
                </a:solidFill>
                <a:latin typeface="Georgia"/>
                <a:ea typeface="Georgia"/>
                <a:cs typeface="Georgia"/>
                <a:sym typeface="Georgia"/>
              </a:rPr>
              <a:t> Próximos Passos</a:t>
            </a:r>
          </a:p>
          <a:p>
            <a:pPr lvl="0" algn="ctr"/>
            <a:endParaRPr lang="pt-BR" sz="2700" b="1" dirty="0">
              <a:solidFill>
                <a:srgbClr val="FFC000"/>
              </a:solidFill>
              <a:latin typeface="Georgia"/>
              <a:ea typeface="Georgia"/>
              <a:cs typeface="Georgia"/>
              <a:sym typeface="Georgia"/>
            </a:endParaRPr>
          </a:p>
          <a:p>
            <a:pPr lvl="0" algn="ctr"/>
            <a:endParaRPr lang="pt-BR" sz="2700" b="1" dirty="0">
              <a:solidFill>
                <a:srgbClr val="FFC000"/>
              </a:solidFill>
              <a:latin typeface="Georgia"/>
              <a:ea typeface="Georgia"/>
              <a:cs typeface="Georgia"/>
              <a:sym typeface="Georgia"/>
            </a:endParaRPr>
          </a:p>
          <a:p>
            <a:pPr marL="514350" lvl="0" indent="-514350" algn="just">
              <a:lnSpc>
                <a:spcPct val="150000"/>
              </a:lnSpc>
              <a:buAutoNum type="arabicPeriod"/>
            </a:pPr>
            <a:r>
              <a:rPr lang="pt-BR" sz="2700" dirty="0" smtClean="0">
                <a:solidFill>
                  <a:schemeClr val="bg1"/>
                </a:solidFill>
                <a:latin typeface="Georgia"/>
                <a:ea typeface="Georgia"/>
                <a:cs typeface="Georgia"/>
                <a:sym typeface="Georgia"/>
              </a:rPr>
              <a:t>Elaboração da minuta do plano de ação para melhoria do desempenho;</a:t>
            </a:r>
          </a:p>
          <a:p>
            <a:pPr marL="514350" lvl="0" indent="-514350" algn="just">
              <a:lnSpc>
                <a:spcPct val="150000"/>
              </a:lnSpc>
              <a:buAutoNum type="arabicPeriod"/>
            </a:pPr>
            <a:r>
              <a:rPr lang="pt-BR" sz="2800" dirty="0" smtClean="0">
                <a:solidFill>
                  <a:schemeClr val="bg1"/>
                </a:solidFill>
                <a:latin typeface="Georgia" panose="02040502050405020303" pitchFamily="18" charset="0"/>
              </a:rPr>
              <a:t>Aprovação do plano pela Alta Administração</a:t>
            </a:r>
            <a:r>
              <a:rPr lang="pt-BR" sz="2800" dirty="0" smtClean="0">
                <a:solidFill>
                  <a:schemeClr val="bg1"/>
                </a:solidFill>
              </a:rPr>
              <a:t>;</a:t>
            </a:r>
          </a:p>
          <a:p>
            <a:pPr marL="514350" lvl="0" indent="-514350" algn="just">
              <a:lnSpc>
                <a:spcPct val="150000"/>
              </a:lnSpc>
              <a:buAutoNum type="arabicPeriod"/>
            </a:pPr>
            <a:r>
              <a:rPr lang="pt-BR" sz="2800" dirty="0" smtClean="0">
                <a:solidFill>
                  <a:schemeClr val="bg1"/>
                </a:solidFill>
                <a:latin typeface="Georgia"/>
                <a:ea typeface="Georgia"/>
                <a:cs typeface="Georgia"/>
                <a:sym typeface="Georgia"/>
              </a:rPr>
              <a:t>Execução do plano de </a:t>
            </a:r>
            <a:r>
              <a:rPr lang="pt-BR" sz="2800" dirty="0" smtClean="0">
                <a:solidFill>
                  <a:schemeClr val="bg1"/>
                </a:solidFill>
                <a:latin typeface="Georgia"/>
                <a:ea typeface="Georgia"/>
                <a:cs typeface="Georgia"/>
                <a:sym typeface="Georgia"/>
              </a:rPr>
              <a:t>ação;</a:t>
            </a:r>
          </a:p>
          <a:p>
            <a:pPr marL="514350" lvl="0" indent="-514350" algn="just">
              <a:lnSpc>
                <a:spcPct val="150000"/>
              </a:lnSpc>
              <a:buAutoNum type="arabicPeriod"/>
            </a:pPr>
            <a:r>
              <a:rPr lang="pt-BR" sz="2800" dirty="0" smtClean="0">
                <a:solidFill>
                  <a:schemeClr val="bg1"/>
                </a:solidFill>
                <a:latin typeface="Georgia"/>
                <a:ea typeface="Georgia"/>
                <a:cs typeface="Georgia"/>
                <a:sym typeface="Georgia"/>
              </a:rPr>
              <a:t>Monitoramento.</a:t>
            </a:r>
            <a:endParaRPr lang="pt-BR" sz="2700" dirty="0" smtClean="0">
              <a:solidFill>
                <a:schemeClr val="bg1"/>
              </a:solidFill>
              <a:latin typeface="Georgia"/>
              <a:ea typeface="Georgia"/>
              <a:cs typeface="Georgia"/>
              <a:sym typeface="Georgia"/>
            </a:endParaRPr>
          </a:p>
          <a:p>
            <a:pPr lvl="0" algn="ctr"/>
            <a:endParaRPr lang="pt-BR" sz="2700" dirty="0">
              <a:solidFill>
                <a:schemeClr val="bg1"/>
              </a:solidFill>
              <a:latin typeface="Georgia"/>
              <a:sym typeface="Georgia"/>
            </a:endParaRPr>
          </a:p>
          <a:p>
            <a:pPr lvl="0" algn="just"/>
            <a:endParaRPr lang="pt-BR" sz="2800" dirty="0">
              <a:solidFill>
                <a:schemeClr val="bg1"/>
              </a:solidFill>
            </a:endParaRPr>
          </a:p>
        </p:txBody>
      </p:sp>
      <p:pic>
        <p:nvPicPr>
          <p:cNvPr id="5" name="Imagem 4" descr="Descrição: C:\Users\rralmeida\Documents\Os Meus Ficheiros Recebidos\logo_tce_reduzida_media.png"/>
          <p:cNvPicPr/>
          <p:nvPr/>
        </p:nvPicPr>
        <p:blipFill>
          <a:blip r:embed="rId4">
            <a:extLst>
              <a:ext uri="{28A0092B-C50C-407E-A947-70E740481C1C}">
                <a14:useLocalDpi xmlns:a14="http://schemas.microsoft.com/office/drawing/2010/main" val="0"/>
              </a:ext>
            </a:extLst>
          </a:blip>
          <a:srcRect/>
          <a:stretch>
            <a:fillRect/>
          </a:stretch>
        </p:blipFill>
        <p:spPr bwMode="auto">
          <a:xfrm>
            <a:off x="1187624" y="5977274"/>
            <a:ext cx="800100" cy="800100"/>
          </a:xfrm>
          <a:prstGeom prst="rect">
            <a:avLst/>
          </a:prstGeom>
          <a:noFill/>
          <a:ln>
            <a:noFill/>
          </a:ln>
        </p:spPr>
      </p:pic>
      <p:sp>
        <p:nvSpPr>
          <p:cNvPr id="3" name="Retângulo 2"/>
          <p:cNvSpPr/>
          <p:nvPr/>
        </p:nvSpPr>
        <p:spPr>
          <a:xfrm>
            <a:off x="251520" y="836712"/>
            <a:ext cx="8568952" cy="461665"/>
          </a:xfrm>
          <a:prstGeom prst="rect">
            <a:avLst/>
          </a:prstGeom>
        </p:spPr>
        <p:txBody>
          <a:bodyPr wrap="square">
            <a:spAutoFit/>
          </a:bodyPr>
          <a:lstStyle/>
          <a:p>
            <a:r>
              <a:rPr lang="pt-BR" sz="2400" b="1" dirty="0">
                <a:solidFill>
                  <a:schemeClr val="lt1"/>
                </a:solidFill>
                <a:latin typeface="Georgia"/>
                <a:ea typeface="Georgia"/>
                <a:cs typeface="Georgia"/>
              </a:rPr>
              <a:t>				</a:t>
            </a:r>
          </a:p>
        </p:txBody>
      </p:sp>
    </p:spTree>
    <p:extLst>
      <p:ext uri="{BB962C8B-B14F-4D97-AF65-F5344CB8AC3E}">
        <p14:creationId xmlns:p14="http://schemas.microsoft.com/office/powerpoint/2010/main" val="676897775"/>
      </p:ext>
    </p:extLst>
  </p:cSld>
  <p:clrMapOvr>
    <a:masterClrMapping/>
  </p:clrMapOvr>
  <p:transition>
    <p:fad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solidFill>
          <a:srgbClr val="0F243E"/>
        </a:solidFill>
        <a:effectLst/>
      </p:bgPr>
    </p:bg>
    <p:spTree>
      <p:nvGrpSpPr>
        <p:cNvPr id="1" name="Shape 78"/>
        <p:cNvGrpSpPr/>
        <p:nvPr/>
      </p:nvGrpSpPr>
      <p:grpSpPr>
        <a:xfrm>
          <a:off x="0" y="0"/>
          <a:ext cx="0" cy="0"/>
          <a:chOff x="0" y="0"/>
          <a:chExt cx="0" cy="0"/>
        </a:xfrm>
      </p:grpSpPr>
      <p:pic>
        <p:nvPicPr>
          <p:cNvPr id="79" name="Shape 79" descr="logo_nova_atricon (1).png"/>
          <p:cNvPicPr preferRelativeResize="0"/>
          <p:nvPr/>
        </p:nvPicPr>
        <p:blipFill rotWithShape="1">
          <a:blip r:embed="rId3">
            <a:alphaModFix/>
          </a:blip>
          <a:srcRect/>
          <a:stretch/>
        </p:blipFill>
        <p:spPr>
          <a:xfrm>
            <a:off x="5989723" y="6011350"/>
            <a:ext cx="3042300" cy="707700"/>
          </a:xfrm>
          <a:prstGeom prst="rect">
            <a:avLst/>
          </a:prstGeom>
          <a:noFill/>
          <a:ln>
            <a:noFill/>
          </a:ln>
        </p:spPr>
      </p:pic>
      <p:sp>
        <p:nvSpPr>
          <p:cNvPr id="81" name="Shape 81"/>
          <p:cNvSpPr txBox="1"/>
          <p:nvPr/>
        </p:nvSpPr>
        <p:spPr>
          <a:xfrm>
            <a:off x="602736" y="260649"/>
            <a:ext cx="8064896" cy="792087"/>
          </a:xfrm>
          <a:prstGeom prst="rect">
            <a:avLst/>
          </a:prstGeom>
          <a:noFill/>
          <a:ln>
            <a:noFill/>
          </a:ln>
        </p:spPr>
        <p:txBody>
          <a:bodyPr lIns="91425" tIns="91425" rIns="91425" bIns="91425" anchor="t" anchorCtr="0">
            <a:noAutofit/>
          </a:bodyPr>
          <a:lstStyle/>
          <a:p>
            <a:pPr lvl="0" algn="ctr"/>
            <a:r>
              <a:rPr lang="pt-BR" sz="2800" b="1" dirty="0" smtClean="0">
                <a:solidFill>
                  <a:srgbClr val="FFC000"/>
                </a:solidFill>
                <a:latin typeface="Georgia"/>
                <a:ea typeface="Georgia"/>
                <a:cs typeface="Georgia"/>
                <a:sym typeface="Georgia"/>
              </a:rPr>
              <a:t>10.</a:t>
            </a:r>
            <a:r>
              <a:rPr lang="pt-BR" sz="2700" b="1" dirty="0" smtClean="0">
                <a:solidFill>
                  <a:srgbClr val="FFC000"/>
                </a:solidFill>
                <a:latin typeface="Georgia"/>
                <a:ea typeface="Georgia"/>
                <a:cs typeface="Georgia"/>
                <a:sym typeface="Georgia"/>
              </a:rPr>
              <a:t> Agradecimento </a:t>
            </a:r>
          </a:p>
          <a:p>
            <a:pPr lvl="0" algn="ctr"/>
            <a:endParaRPr lang="pt-BR" sz="2700" b="1" dirty="0">
              <a:solidFill>
                <a:srgbClr val="FFC000"/>
              </a:solidFill>
              <a:latin typeface="Georgia"/>
              <a:ea typeface="Georgia"/>
              <a:cs typeface="Georgia"/>
              <a:sym typeface="Georgia"/>
            </a:endParaRPr>
          </a:p>
          <a:p>
            <a:pPr lvl="0" algn="ctr"/>
            <a:endParaRPr lang="pt-BR" sz="2700" b="1" dirty="0" smtClean="0">
              <a:solidFill>
                <a:srgbClr val="FFC000"/>
              </a:solidFill>
              <a:latin typeface="Georgia"/>
              <a:ea typeface="Georgia"/>
              <a:cs typeface="Georgia"/>
              <a:sym typeface="Georgia"/>
            </a:endParaRPr>
          </a:p>
          <a:p>
            <a:pPr algn="ctr"/>
            <a:r>
              <a:rPr lang="pt-BR" sz="2700" b="1" dirty="0" smtClean="0">
                <a:solidFill>
                  <a:srgbClr val="FFC000"/>
                </a:solidFill>
                <a:latin typeface="Georgia"/>
                <a:ea typeface="Georgia"/>
                <a:cs typeface="Georgia"/>
                <a:sym typeface="Georgia"/>
              </a:rPr>
              <a:t> </a:t>
            </a:r>
            <a:r>
              <a:rPr lang="pt-BR" sz="2800" dirty="0">
                <a:solidFill>
                  <a:schemeClr val="bg1"/>
                </a:solidFill>
                <a:latin typeface="Georgia" panose="02040502050405020303" pitchFamily="18" charset="0"/>
              </a:rPr>
              <a:t>Não é o trabalho, mas o saber trabalhar, que é o segredo do êxito no trabalho. Saber trabalhar quer dizer: não fazer um esforço inútil, persistir no esforço até o fim, e saber reconstruir uma orientação quando se verificou que ela era, ou se tornou, errada. </a:t>
            </a:r>
            <a:endParaRPr lang="pt-BR" sz="2800" dirty="0" smtClean="0">
              <a:solidFill>
                <a:schemeClr val="bg1"/>
              </a:solidFill>
              <a:latin typeface="Georgia" panose="02040502050405020303" pitchFamily="18" charset="0"/>
            </a:endParaRPr>
          </a:p>
          <a:p>
            <a:pPr algn="ctr"/>
            <a:endParaRPr lang="pt-BR" sz="2800" dirty="0">
              <a:solidFill>
                <a:schemeClr val="bg1"/>
              </a:solidFill>
              <a:latin typeface="Georgia" panose="02040502050405020303" pitchFamily="18" charset="0"/>
            </a:endParaRPr>
          </a:p>
          <a:p>
            <a:pPr algn="ctr"/>
            <a:r>
              <a:rPr lang="pt-BR" sz="2800" dirty="0" smtClean="0">
                <a:solidFill>
                  <a:schemeClr val="bg1"/>
                </a:solidFill>
                <a:latin typeface="Georgia" panose="02040502050405020303" pitchFamily="18" charset="0"/>
              </a:rPr>
              <a:t>Fernando </a:t>
            </a:r>
            <a:r>
              <a:rPr lang="pt-BR" sz="2800" dirty="0">
                <a:solidFill>
                  <a:schemeClr val="bg1"/>
                </a:solidFill>
                <a:latin typeface="Georgia" panose="02040502050405020303" pitchFamily="18" charset="0"/>
              </a:rPr>
              <a:t>Pessoa. </a:t>
            </a:r>
            <a:endParaRPr lang="pt-BR" sz="2800" dirty="0" smtClean="0">
              <a:solidFill>
                <a:schemeClr val="bg1"/>
              </a:solidFill>
              <a:latin typeface="Georgia" panose="02040502050405020303" pitchFamily="18" charset="0"/>
            </a:endParaRPr>
          </a:p>
          <a:p>
            <a:pPr algn="ctr"/>
            <a:endParaRPr lang="pt-BR" sz="2800" dirty="0">
              <a:solidFill>
                <a:schemeClr val="bg1"/>
              </a:solidFill>
              <a:latin typeface="Georgia" panose="02040502050405020303" pitchFamily="18" charset="0"/>
            </a:endParaRPr>
          </a:p>
          <a:p>
            <a:pPr algn="ctr"/>
            <a:r>
              <a:rPr lang="pt-BR" sz="2800" dirty="0" smtClean="0">
                <a:solidFill>
                  <a:schemeClr val="bg1"/>
                </a:solidFill>
                <a:latin typeface="Georgia" panose="02040502050405020303" pitchFamily="18" charset="0"/>
              </a:rPr>
              <a:t>Feliz </a:t>
            </a:r>
            <a:r>
              <a:rPr lang="pt-BR" sz="2800" dirty="0">
                <a:solidFill>
                  <a:schemeClr val="bg1"/>
                </a:solidFill>
                <a:latin typeface="Georgia" panose="02040502050405020303" pitchFamily="18" charset="0"/>
              </a:rPr>
              <a:t>Natal e Próspero Ano Novo!</a:t>
            </a:r>
          </a:p>
          <a:p>
            <a:pPr lvl="0" algn="ctr"/>
            <a:endParaRPr lang="pt-BR" sz="2700" b="1" dirty="0" smtClean="0">
              <a:solidFill>
                <a:schemeClr val="bg1"/>
              </a:solidFill>
              <a:latin typeface="Georgia"/>
              <a:ea typeface="Georgia"/>
              <a:cs typeface="Georgia"/>
              <a:sym typeface="Georgia"/>
            </a:endParaRPr>
          </a:p>
        </p:txBody>
      </p:sp>
      <p:pic>
        <p:nvPicPr>
          <p:cNvPr id="5" name="Imagem 4" descr="Descrição: C:\Users\rralmeida\Documents\Os Meus Ficheiros Recebidos\logo_tce_reduzida_media.png"/>
          <p:cNvPicPr/>
          <p:nvPr/>
        </p:nvPicPr>
        <p:blipFill>
          <a:blip r:embed="rId4">
            <a:extLst>
              <a:ext uri="{28A0092B-C50C-407E-A947-70E740481C1C}">
                <a14:useLocalDpi xmlns:a14="http://schemas.microsoft.com/office/drawing/2010/main" val="0"/>
              </a:ext>
            </a:extLst>
          </a:blip>
          <a:srcRect/>
          <a:stretch>
            <a:fillRect/>
          </a:stretch>
        </p:blipFill>
        <p:spPr bwMode="auto">
          <a:xfrm>
            <a:off x="1187624" y="5977274"/>
            <a:ext cx="800100" cy="800100"/>
          </a:xfrm>
          <a:prstGeom prst="rect">
            <a:avLst/>
          </a:prstGeom>
          <a:noFill/>
          <a:ln>
            <a:noFill/>
          </a:ln>
        </p:spPr>
      </p:pic>
      <p:sp>
        <p:nvSpPr>
          <p:cNvPr id="3" name="Retângulo 2"/>
          <p:cNvSpPr/>
          <p:nvPr/>
        </p:nvSpPr>
        <p:spPr>
          <a:xfrm>
            <a:off x="251520" y="836712"/>
            <a:ext cx="8568952" cy="461665"/>
          </a:xfrm>
          <a:prstGeom prst="rect">
            <a:avLst/>
          </a:prstGeom>
        </p:spPr>
        <p:txBody>
          <a:bodyPr wrap="square">
            <a:spAutoFit/>
          </a:bodyPr>
          <a:lstStyle/>
          <a:p>
            <a:r>
              <a:rPr lang="pt-BR" sz="2400" b="1" dirty="0">
                <a:solidFill>
                  <a:schemeClr val="lt1"/>
                </a:solidFill>
                <a:latin typeface="Georgia"/>
                <a:ea typeface="Georgia"/>
                <a:cs typeface="Georgia"/>
              </a:rPr>
              <a:t>				</a:t>
            </a:r>
          </a:p>
        </p:txBody>
      </p:sp>
    </p:spTree>
    <p:extLst>
      <p:ext uri="{BB962C8B-B14F-4D97-AF65-F5344CB8AC3E}">
        <p14:creationId xmlns:p14="http://schemas.microsoft.com/office/powerpoint/2010/main" val="1402716956"/>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F243E"/>
        </a:solidFill>
        <a:effectLst/>
      </p:bgPr>
    </p:bg>
    <p:spTree>
      <p:nvGrpSpPr>
        <p:cNvPr id="1" name="Shape 50"/>
        <p:cNvGrpSpPr/>
        <p:nvPr/>
      </p:nvGrpSpPr>
      <p:grpSpPr>
        <a:xfrm>
          <a:off x="0" y="0"/>
          <a:ext cx="0" cy="0"/>
          <a:chOff x="0" y="0"/>
          <a:chExt cx="0" cy="0"/>
        </a:xfrm>
      </p:grpSpPr>
      <p:pic>
        <p:nvPicPr>
          <p:cNvPr id="51" name="Shape 51" descr="logo_nova_atricon (1).png"/>
          <p:cNvPicPr preferRelativeResize="0"/>
          <p:nvPr/>
        </p:nvPicPr>
        <p:blipFill rotWithShape="1">
          <a:blip r:embed="rId3">
            <a:alphaModFix/>
          </a:blip>
          <a:srcRect/>
          <a:stretch/>
        </p:blipFill>
        <p:spPr>
          <a:xfrm>
            <a:off x="6228183" y="6181218"/>
            <a:ext cx="2803839" cy="537832"/>
          </a:xfrm>
          <a:prstGeom prst="rect">
            <a:avLst/>
          </a:prstGeom>
          <a:noFill/>
          <a:ln>
            <a:noFill/>
          </a:ln>
        </p:spPr>
      </p:pic>
      <p:sp>
        <p:nvSpPr>
          <p:cNvPr id="52" name="Shape 52"/>
          <p:cNvSpPr txBox="1"/>
          <p:nvPr/>
        </p:nvSpPr>
        <p:spPr>
          <a:xfrm>
            <a:off x="395536" y="1074300"/>
            <a:ext cx="8352928" cy="5059200"/>
          </a:xfrm>
          <a:prstGeom prst="rect">
            <a:avLst/>
          </a:prstGeom>
          <a:noFill/>
          <a:ln>
            <a:noFill/>
          </a:ln>
        </p:spPr>
        <p:txBody>
          <a:bodyPr lIns="91425" tIns="91425" rIns="91425" bIns="91425" anchor="ctr" anchorCtr="0">
            <a:noAutofit/>
          </a:bodyPr>
          <a:lstStyle/>
          <a:p>
            <a:pPr marL="457200" lvl="0" indent="-368300" algn="just">
              <a:spcAft>
                <a:spcPts val="1000"/>
              </a:spcAft>
              <a:buClr>
                <a:schemeClr val="lt1"/>
              </a:buClr>
              <a:buSzPct val="100000"/>
              <a:buFont typeface="Georgia"/>
              <a:buChar char="●"/>
            </a:pPr>
            <a:r>
              <a:rPr lang="en-US" sz="2400" dirty="0" smtClean="0">
                <a:solidFill>
                  <a:schemeClr val="lt1"/>
                </a:solidFill>
                <a:latin typeface="Georgia"/>
                <a:ea typeface="Georgia"/>
                <a:cs typeface="Georgia"/>
                <a:sym typeface="Georgia"/>
              </a:rPr>
              <a:t>O Marco de </a:t>
            </a:r>
            <a:r>
              <a:rPr lang="en-US" sz="2400" dirty="0" err="1" smtClean="0">
                <a:solidFill>
                  <a:schemeClr val="lt1"/>
                </a:solidFill>
                <a:latin typeface="Georgia"/>
                <a:ea typeface="Georgia"/>
                <a:cs typeface="Georgia"/>
                <a:sym typeface="Georgia"/>
              </a:rPr>
              <a:t>Medição</a:t>
            </a:r>
            <a:r>
              <a:rPr lang="en-US" sz="2400" dirty="0" smtClean="0">
                <a:solidFill>
                  <a:schemeClr val="lt1"/>
                </a:solidFill>
                <a:latin typeface="Georgia"/>
                <a:ea typeface="Georgia"/>
                <a:cs typeface="Georgia"/>
                <a:sym typeface="Georgia"/>
              </a:rPr>
              <a:t> do </a:t>
            </a:r>
            <a:r>
              <a:rPr lang="en-US" sz="2400" dirty="0" err="1" smtClean="0">
                <a:solidFill>
                  <a:schemeClr val="lt1"/>
                </a:solidFill>
                <a:latin typeface="Georgia"/>
                <a:ea typeface="Georgia"/>
                <a:cs typeface="Georgia"/>
                <a:sym typeface="Georgia"/>
              </a:rPr>
              <a:t>Desempenho</a:t>
            </a:r>
            <a:r>
              <a:rPr lang="en-US" sz="2400" dirty="0" smtClean="0">
                <a:solidFill>
                  <a:schemeClr val="lt1"/>
                </a:solidFill>
                <a:latin typeface="Georgia"/>
                <a:ea typeface="Georgia"/>
                <a:cs typeface="Georgia"/>
                <a:sym typeface="Georgia"/>
              </a:rPr>
              <a:t> é </a:t>
            </a:r>
            <a:r>
              <a:rPr lang="en-US" sz="2400" dirty="0" err="1" smtClean="0">
                <a:solidFill>
                  <a:schemeClr val="lt1"/>
                </a:solidFill>
                <a:latin typeface="Georgia"/>
                <a:ea typeface="Georgia"/>
                <a:cs typeface="Georgia"/>
                <a:sym typeface="Georgia"/>
              </a:rPr>
              <a:t>uma</a:t>
            </a:r>
            <a:r>
              <a:rPr lang="en-US" sz="2400" dirty="0" smtClean="0">
                <a:solidFill>
                  <a:schemeClr val="lt1"/>
                </a:solidFill>
                <a:latin typeface="Georgia"/>
                <a:ea typeface="Georgia"/>
                <a:cs typeface="Georgia"/>
                <a:sym typeface="Georgia"/>
              </a:rPr>
              <a:t> </a:t>
            </a:r>
            <a:r>
              <a:rPr lang="en-US" sz="2400" dirty="0" err="1" smtClean="0">
                <a:solidFill>
                  <a:schemeClr val="lt1"/>
                </a:solidFill>
                <a:latin typeface="Georgia"/>
                <a:ea typeface="Georgia"/>
                <a:cs typeface="Georgia"/>
                <a:sym typeface="Georgia"/>
              </a:rPr>
              <a:t>ferramenta</a:t>
            </a:r>
            <a:r>
              <a:rPr lang="en-US" sz="2400" dirty="0" smtClean="0">
                <a:solidFill>
                  <a:schemeClr val="lt1"/>
                </a:solidFill>
                <a:latin typeface="Georgia"/>
                <a:ea typeface="Georgia"/>
                <a:cs typeface="Georgia"/>
                <a:sym typeface="Georgia"/>
              </a:rPr>
              <a:t> de </a:t>
            </a:r>
            <a:r>
              <a:rPr lang="en-US" sz="2400" dirty="0" err="1" smtClean="0">
                <a:solidFill>
                  <a:schemeClr val="lt1"/>
                </a:solidFill>
                <a:latin typeface="Georgia"/>
                <a:ea typeface="Georgia"/>
                <a:cs typeface="Georgia"/>
                <a:sym typeface="Georgia"/>
              </a:rPr>
              <a:t>verificação</a:t>
            </a:r>
            <a:r>
              <a:rPr lang="en-US" sz="2400" dirty="0" smtClean="0">
                <a:solidFill>
                  <a:schemeClr val="lt1"/>
                </a:solidFill>
                <a:latin typeface="Georgia"/>
                <a:ea typeface="Georgia"/>
                <a:cs typeface="Georgia"/>
                <a:sym typeface="Georgia"/>
              </a:rPr>
              <a:t> do </a:t>
            </a:r>
            <a:r>
              <a:rPr lang="en-US" sz="2400" dirty="0" err="1" smtClean="0">
                <a:solidFill>
                  <a:schemeClr val="lt1"/>
                </a:solidFill>
                <a:latin typeface="Georgia"/>
                <a:ea typeface="Georgia"/>
                <a:cs typeface="Georgia"/>
                <a:sym typeface="Georgia"/>
              </a:rPr>
              <a:t>desempenho</a:t>
            </a:r>
            <a:r>
              <a:rPr lang="en-US" sz="2400" dirty="0" smtClean="0">
                <a:solidFill>
                  <a:schemeClr val="lt1"/>
                </a:solidFill>
                <a:latin typeface="Georgia"/>
                <a:ea typeface="Georgia"/>
                <a:cs typeface="Georgia"/>
                <a:sym typeface="Georgia"/>
              </a:rPr>
              <a:t> (</a:t>
            </a:r>
            <a:r>
              <a:rPr lang="en-US" sz="2400" dirty="0" err="1" smtClean="0">
                <a:solidFill>
                  <a:schemeClr val="lt1"/>
                </a:solidFill>
                <a:latin typeface="Georgia"/>
                <a:ea typeface="Georgia"/>
                <a:cs typeface="Georgia"/>
                <a:sym typeface="Georgia"/>
              </a:rPr>
              <a:t>funcionamento</a:t>
            </a:r>
            <a:r>
              <a:rPr lang="en-US" sz="2400" dirty="0" smtClean="0">
                <a:solidFill>
                  <a:schemeClr val="lt1"/>
                </a:solidFill>
                <a:latin typeface="Georgia"/>
                <a:ea typeface="Georgia"/>
                <a:cs typeface="Georgia"/>
                <a:sym typeface="Georgia"/>
              </a:rPr>
              <a:t>, </a:t>
            </a:r>
            <a:r>
              <a:rPr lang="en-US" sz="2400" dirty="0" err="1" smtClean="0">
                <a:solidFill>
                  <a:schemeClr val="lt1"/>
                </a:solidFill>
                <a:latin typeface="Georgia"/>
                <a:ea typeface="Georgia"/>
                <a:cs typeface="Georgia"/>
                <a:sym typeface="Georgia"/>
              </a:rPr>
              <a:t>procedimentos</a:t>
            </a:r>
            <a:r>
              <a:rPr lang="en-US" sz="2400" dirty="0" smtClean="0">
                <a:solidFill>
                  <a:schemeClr val="lt1"/>
                </a:solidFill>
                <a:latin typeface="Georgia"/>
                <a:ea typeface="Georgia"/>
                <a:cs typeface="Georgia"/>
                <a:sym typeface="Georgia"/>
              </a:rPr>
              <a:t>, </a:t>
            </a:r>
            <a:r>
              <a:rPr lang="en-US" sz="2400" dirty="0" err="1" smtClean="0">
                <a:solidFill>
                  <a:schemeClr val="lt1"/>
                </a:solidFill>
                <a:latin typeface="Georgia"/>
                <a:ea typeface="Georgia"/>
                <a:cs typeface="Georgia"/>
                <a:sym typeface="Georgia"/>
              </a:rPr>
              <a:t>comportamento</a:t>
            </a:r>
            <a:r>
              <a:rPr lang="en-US" sz="2400" dirty="0" smtClean="0">
                <a:solidFill>
                  <a:schemeClr val="lt1"/>
                </a:solidFill>
                <a:latin typeface="Georgia"/>
                <a:ea typeface="Georgia"/>
                <a:cs typeface="Georgia"/>
                <a:sym typeface="Georgia"/>
              </a:rPr>
              <a:t>, entre outros) dos </a:t>
            </a:r>
            <a:r>
              <a:rPr lang="en-US" sz="2400" dirty="0" err="1">
                <a:solidFill>
                  <a:schemeClr val="lt1"/>
                </a:solidFill>
                <a:latin typeface="Georgia"/>
                <a:ea typeface="Georgia"/>
                <a:cs typeface="Georgia"/>
                <a:sym typeface="Georgia"/>
              </a:rPr>
              <a:t>Tribunais</a:t>
            </a:r>
            <a:r>
              <a:rPr lang="en-US" sz="2400" dirty="0">
                <a:solidFill>
                  <a:schemeClr val="lt1"/>
                </a:solidFill>
                <a:latin typeface="Georgia"/>
                <a:ea typeface="Georgia"/>
                <a:cs typeface="Georgia"/>
                <a:sym typeface="Georgia"/>
              </a:rPr>
              <a:t> de </a:t>
            </a:r>
            <a:r>
              <a:rPr lang="en-US" sz="2400" dirty="0" err="1">
                <a:solidFill>
                  <a:schemeClr val="lt1"/>
                </a:solidFill>
                <a:latin typeface="Georgia"/>
                <a:ea typeface="Georgia"/>
                <a:cs typeface="Georgia"/>
                <a:sym typeface="Georgia"/>
              </a:rPr>
              <a:t>Contas</a:t>
            </a:r>
            <a:r>
              <a:rPr lang="en-US" sz="2400" dirty="0">
                <a:solidFill>
                  <a:schemeClr val="lt1"/>
                </a:solidFill>
                <a:latin typeface="Georgia"/>
                <a:ea typeface="Georgia"/>
                <a:cs typeface="Georgia"/>
                <a:sym typeface="Georgia"/>
              </a:rPr>
              <a:t> </a:t>
            </a:r>
            <a:r>
              <a:rPr lang="en-US" sz="2400" dirty="0" err="1" smtClean="0">
                <a:solidFill>
                  <a:schemeClr val="lt1"/>
                </a:solidFill>
                <a:latin typeface="Georgia"/>
                <a:ea typeface="Georgia"/>
                <a:cs typeface="Georgia"/>
                <a:sym typeface="Georgia"/>
              </a:rPr>
              <a:t>em</a:t>
            </a:r>
            <a:r>
              <a:rPr lang="en-US" sz="2400" dirty="0" smtClean="0">
                <a:solidFill>
                  <a:schemeClr val="lt1"/>
                </a:solidFill>
                <a:latin typeface="Georgia"/>
                <a:ea typeface="Georgia"/>
                <a:cs typeface="Georgia"/>
                <a:sym typeface="Georgia"/>
              </a:rPr>
              <a:t> </a:t>
            </a:r>
            <a:r>
              <a:rPr lang="en-US" sz="2400" dirty="0" err="1" smtClean="0">
                <a:solidFill>
                  <a:schemeClr val="lt1"/>
                </a:solidFill>
                <a:latin typeface="Georgia"/>
                <a:ea typeface="Georgia"/>
                <a:cs typeface="Georgia"/>
                <a:sym typeface="Georgia"/>
              </a:rPr>
              <a:t>comparação</a:t>
            </a:r>
            <a:r>
              <a:rPr lang="en-US" sz="2400" dirty="0" smtClean="0">
                <a:solidFill>
                  <a:schemeClr val="lt1"/>
                </a:solidFill>
                <a:latin typeface="Georgia"/>
                <a:ea typeface="Georgia"/>
                <a:cs typeface="Georgia"/>
                <a:sym typeface="Georgia"/>
              </a:rPr>
              <a:t> com as </a:t>
            </a:r>
            <a:r>
              <a:rPr lang="en-US" sz="2400" dirty="0" err="1" smtClean="0">
                <a:solidFill>
                  <a:schemeClr val="lt1"/>
                </a:solidFill>
                <a:latin typeface="Georgia"/>
                <a:ea typeface="Georgia"/>
                <a:cs typeface="Georgia"/>
                <a:sym typeface="Georgia"/>
              </a:rPr>
              <a:t>melhores</a:t>
            </a:r>
            <a:r>
              <a:rPr lang="en-US" sz="2400" dirty="0" smtClean="0">
                <a:solidFill>
                  <a:schemeClr val="lt1"/>
                </a:solidFill>
                <a:latin typeface="Georgia"/>
                <a:ea typeface="Georgia"/>
                <a:cs typeface="Georgia"/>
                <a:sym typeface="Georgia"/>
              </a:rPr>
              <a:t> </a:t>
            </a:r>
            <a:r>
              <a:rPr lang="en-US" sz="2400" dirty="0" err="1" smtClean="0">
                <a:solidFill>
                  <a:schemeClr val="lt1"/>
                </a:solidFill>
                <a:latin typeface="Georgia"/>
                <a:ea typeface="Georgia"/>
                <a:cs typeface="Georgia"/>
                <a:sym typeface="Georgia"/>
              </a:rPr>
              <a:t>práticas</a:t>
            </a:r>
            <a:r>
              <a:rPr lang="en-US" sz="2400" dirty="0" smtClean="0">
                <a:solidFill>
                  <a:schemeClr val="lt1"/>
                </a:solidFill>
                <a:latin typeface="Georgia"/>
                <a:ea typeface="Georgia"/>
                <a:cs typeface="Georgia"/>
                <a:sym typeface="Georgia"/>
              </a:rPr>
              <a:t> </a:t>
            </a:r>
            <a:r>
              <a:rPr lang="en-US" sz="2400" dirty="0" err="1" smtClean="0">
                <a:solidFill>
                  <a:schemeClr val="lt1"/>
                </a:solidFill>
                <a:latin typeface="Georgia"/>
                <a:ea typeface="Georgia"/>
                <a:cs typeface="Georgia"/>
                <a:sym typeface="Georgia"/>
              </a:rPr>
              <a:t>nacionais</a:t>
            </a:r>
            <a:r>
              <a:rPr lang="en-US" sz="2400" dirty="0" smtClean="0">
                <a:solidFill>
                  <a:schemeClr val="lt1"/>
                </a:solidFill>
                <a:latin typeface="Georgia"/>
                <a:ea typeface="Georgia"/>
                <a:cs typeface="Georgia"/>
                <a:sym typeface="Georgia"/>
              </a:rPr>
              <a:t> e </a:t>
            </a:r>
            <a:r>
              <a:rPr lang="en-US" sz="2400" dirty="0" err="1" smtClean="0">
                <a:solidFill>
                  <a:schemeClr val="lt1"/>
                </a:solidFill>
                <a:latin typeface="Georgia"/>
                <a:ea typeface="Georgia"/>
                <a:cs typeface="Georgia"/>
                <a:sym typeface="Georgia"/>
              </a:rPr>
              <a:t>internacionais</a:t>
            </a:r>
            <a:r>
              <a:rPr lang="en-US" sz="2400" dirty="0" smtClean="0">
                <a:solidFill>
                  <a:schemeClr val="lt1"/>
                </a:solidFill>
                <a:latin typeface="Georgia"/>
                <a:ea typeface="Georgia"/>
                <a:cs typeface="Georgia"/>
                <a:sym typeface="Georgia"/>
              </a:rPr>
              <a:t> e de </a:t>
            </a:r>
            <a:r>
              <a:rPr lang="en-US" sz="2400" dirty="0" err="1" smtClean="0">
                <a:solidFill>
                  <a:schemeClr val="lt1"/>
                </a:solidFill>
                <a:latin typeface="Georgia"/>
                <a:ea typeface="Georgia"/>
                <a:cs typeface="Georgia"/>
                <a:sym typeface="Georgia"/>
              </a:rPr>
              <a:t>identificação</a:t>
            </a:r>
            <a:r>
              <a:rPr lang="en-US" sz="2400" dirty="0" smtClean="0">
                <a:solidFill>
                  <a:schemeClr val="lt1"/>
                </a:solidFill>
                <a:latin typeface="Georgia"/>
                <a:ea typeface="Georgia"/>
                <a:cs typeface="Georgia"/>
                <a:sym typeface="Georgia"/>
              </a:rPr>
              <a:t> dos </a:t>
            </a:r>
            <a:r>
              <a:rPr lang="en-US" sz="2400" dirty="0" err="1" smtClean="0">
                <a:solidFill>
                  <a:schemeClr val="lt1"/>
                </a:solidFill>
                <a:latin typeface="Georgia"/>
                <a:ea typeface="Georgia"/>
                <a:cs typeface="Georgia"/>
                <a:sym typeface="Georgia"/>
              </a:rPr>
              <a:t>pontos</a:t>
            </a:r>
            <a:r>
              <a:rPr lang="en-US" sz="2400" dirty="0" smtClean="0">
                <a:solidFill>
                  <a:schemeClr val="lt1"/>
                </a:solidFill>
                <a:latin typeface="Georgia"/>
                <a:ea typeface="Georgia"/>
                <a:cs typeface="Georgia"/>
                <a:sym typeface="Georgia"/>
              </a:rPr>
              <a:t> fortes e </a:t>
            </a:r>
            <a:r>
              <a:rPr lang="en-US" sz="2400" dirty="0" err="1" smtClean="0">
                <a:solidFill>
                  <a:schemeClr val="lt1"/>
                </a:solidFill>
                <a:latin typeface="Georgia"/>
                <a:ea typeface="Georgia"/>
                <a:cs typeface="Georgia"/>
                <a:sym typeface="Georgia"/>
              </a:rPr>
              <a:t>fracos</a:t>
            </a:r>
            <a:r>
              <a:rPr lang="en-US" sz="2400" dirty="0" smtClean="0">
                <a:solidFill>
                  <a:schemeClr val="lt1"/>
                </a:solidFill>
                <a:latin typeface="Georgia"/>
                <a:ea typeface="Georgia"/>
                <a:cs typeface="Georgia"/>
                <a:sym typeface="Georgia"/>
              </a:rPr>
              <a:t> das </a:t>
            </a:r>
            <a:r>
              <a:rPr lang="en-US" sz="2400" dirty="0" err="1" smtClean="0">
                <a:solidFill>
                  <a:schemeClr val="lt1"/>
                </a:solidFill>
                <a:latin typeface="Georgia"/>
                <a:ea typeface="Georgia"/>
                <a:cs typeface="Georgia"/>
                <a:sym typeface="Georgia"/>
              </a:rPr>
              <a:t>Instituições</a:t>
            </a:r>
            <a:r>
              <a:rPr lang="en-US" sz="2400" dirty="0" smtClean="0">
                <a:solidFill>
                  <a:schemeClr val="lt1"/>
                </a:solidFill>
                <a:latin typeface="Georgia"/>
                <a:ea typeface="Georgia"/>
                <a:cs typeface="Georgia"/>
                <a:sym typeface="Georgia"/>
              </a:rPr>
              <a:t>, que </a:t>
            </a:r>
            <a:r>
              <a:rPr lang="en-US" sz="2400" dirty="0" err="1" smtClean="0">
                <a:solidFill>
                  <a:schemeClr val="lt1"/>
                </a:solidFill>
                <a:latin typeface="Georgia"/>
                <a:ea typeface="Georgia"/>
                <a:cs typeface="Georgia"/>
                <a:sym typeface="Georgia"/>
              </a:rPr>
              <a:t>permite</a:t>
            </a:r>
            <a:r>
              <a:rPr lang="en-US" sz="2400" dirty="0" smtClean="0">
                <a:solidFill>
                  <a:schemeClr val="lt1"/>
                </a:solidFill>
                <a:latin typeface="Georgia"/>
                <a:ea typeface="Georgia"/>
                <a:cs typeface="Georgia"/>
                <a:sym typeface="Georgia"/>
              </a:rPr>
              <a:t>, de </a:t>
            </a:r>
            <a:r>
              <a:rPr lang="en-US" sz="2400" dirty="0" err="1" smtClean="0">
                <a:solidFill>
                  <a:schemeClr val="lt1"/>
                </a:solidFill>
                <a:latin typeface="Georgia"/>
                <a:ea typeface="Georgia"/>
                <a:cs typeface="Georgia"/>
                <a:sym typeface="Georgia"/>
              </a:rPr>
              <a:t>maneira</a:t>
            </a:r>
            <a:r>
              <a:rPr lang="en-US" sz="2400" dirty="0" smtClean="0">
                <a:solidFill>
                  <a:schemeClr val="lt1"/>
                </a:solidFill>
                <a:latin typeface="Georgia"/>
                <a:ea typeface="Georgia"/>
                <a:cs typeface="Georgia"/>
                <a:sym typeface="Georgia"/>
              </a:rPr>
              <a:t> </a:t>
            </a:r>
            <a:r>
              <a:rPr lang="en-US" sz="2400" dirty="0" err="1" smtClean="0">
                <a:solidFill>
                  <a:schemeClr val="lt1"/>
                </a:solidFill>
                <a:latin typeface="Georgia"/>
                <a:ea typeface="Georgia"/>
                <a:cs typeface="Georgia"/>
                <a:sym typeface="Georgia"/>
              </a:rPr>
              <a:t>bastante</a:t>
            </a:r>
            <a:r>
              <a:rPr lang="en-US" sz="2400" dirty="0" smtClean="0">
                <a:solidFill>
                  <a:schemeClr val="lt1"/>
                </a:solidFill>
                <a:latin typeface="Georgia"/>
                <a:ea typeface="Georgia"/>
                <a:cs typeface="Georgia"/>
                <a:sym typeface="Georgia"/>
              </a:rPr>
              <a:t> </a:t>
            </a:r>
            <a:r>
              <a:rPr lang="en-US" sz="2400" dirty="0" err="1" smtClean="0">
                <a:solidFill>
                  <a:schemeClr val="lt1"/>
                </a:solidFill>
                <a:latin typeface="Georgia"/>
                <a:ea typeface="Georgia"/>
                <a:cs typeface="Georgia"/>
                <a:sym typeface="Georgia"/>
              </a:rPr>
              <a:t>objetiva</a:t>
            </a:r>
            <a:r>
              <a:rPr lang="en-US" sz="2400" dirty="0" smtClean="0">
                <a:solidFill>
                  <a:schemeClr val="lt1"/>
                </a:solidFill>
                <a:latin typeface="Georgia"/>
                <a:ea typeface="Georgia"/>
                <a:cs typeface="Georgia"/>
                <a:sym typeface="Georgia"/>
              </a:rPr>
              <a:t>, a </a:t>
            </a:r>
            <a:r>
              <a:rPr lang="en-US" sz="2400" dirty="0" err="1" smtClean="0">
                <a:solidFill>
                  <a:schemeClr val="lt1"/>
                </a:solidFill>
                <a:latin typeface="Georgia"/>
                <a:ea typeface="Georgia"/>
                <a:cs typeface="Georgia"/>
                <a:sym typeface="Georgia"/>
              </a:rPr>
              <a:t>elaboração</a:t>
            </a:r>
            <a:r>
              <a:rPr lang="en-US" sz="2400" dirty="0" smtClean="0">
                <a:solidFill>
                  <a:schemeClr val="lt1"/>
                </a:solidFill>
                <a:latin typeface="Georgia"/>
                <a:ea typeface="Georgia"/>
                <a:cs typeface="Georgia"/>
                <a:sym typeface="Georgia"/>
              </a:rPr>
              <a:t> de </a:t>
            </a:r>
            <a:r>
              <a:rPr lang="en-US" sz="2400" dirty="0" err="1" smtClean="0">
                <a:solidFill>
                  <a:schemeClr val="lt1"/>
                </a:solidFill>
                <a:latin typeface="Georgia"/>
                <a:ea typeface="Georgia"/>
                <a:cs typeface="Georgia"/>
                <a:sym typeface="Georgia"/>
              </a:rPr>
              <a:t>plano</a:t>
            </a:r>
            <a:r>
              <a:rPr lang="en-US" sz="2400" dirty="0" smtClean="0">
                <a:solidFill>
                  <a:schemeClr val="lt1"/>
                </a:solidFill>
                <a:latin typeface="Georgia"/>
                <a:ea typeface="Georgia"/>
                <a:cs typeface="Georgia"/>
                <a:sym typeface="Georgia"/>
              </a:rPr>
              <a:t> de </a:t>
            </a:r>
            <a:r>
              <a:rPr lang="en-US" sz="2400" dirty="0" err="1" smtClean="0">
                <a:solidFill>
                  <a:schemeClr val="lt1"/>
                </a:solidFill>
                <a:latin typeface="Georgia"/>
                <a:ea typeface="Georgia"/>
                <a:cs typeface="Georgia"/>
                <a:sym typeface="Georgia"/>
              </a:rPr>
              <a:t>ação</a:t>
            </a:r>
            <a:r>
              <a:rPr lang="en-US" sz="2400" dirty="0" smtClean="0">
                <a:solidFill>
                  <a:schemeClr val="lt1"/>
                </a:solidFill>
                <a:latin typeface="Georgia"/>
                <a:ea typeface="Georgia"/>
                <a:cs typeface="Georgia"/>
                <a:sym typeface="Georgia"/>
              </a:rPr>
              <a:t> para </a:t>
            </a:r>
            <a:r>
              <a:rPr lang="en-US" sz="2400" dirty="0" err="1" smtClean="0">
                <a:solidFill>
                  <a:schemeClr val="lt1"/>
                </a:solidFill>
                <a:latin typeface="Georgia"/>
                <a:ea typeface="Georgia"/>
                <a:cs typeface="Georgia"/>
                <a:sym typeface="Georgia"/>
              </a:rPr>
              <a:t>implementação</a:t>
            </a:r>
            <a:r>
              <a:rPr lang="en-US" sz="2400" dirty="0" smtClean="0">
                <a:solidFill>
                  <a:schemeClr val="lt1"/>
                </a:solidFill>
                <a:latin typeface="Georgia"/>
                <a:ea typeface="Georgia"/>
                <a:cs typeface="Georgia"/>
                <a:sym typeface="Georgia"/>
              </a:rPr>
              <a:t> de </a:t>
            </a:r>
            <a:r>
              <a:rPr lang="en-US" sz="2400" dirty="0" err="1" smtClean="0">
                <a:solidFill>
                  <a:schemeClr val="lt1"/>
                </a:solidFill>
                <a:latin typeface="Georgia"/>
                <a:ea typeface="Georgia"/>
                <a:cs typeface="Georgia"/>
                <a:sym typeface="Georgia"/>
              </a:rPr>
              <a:t>melhorias</a:t>
            </a:r>
            <a:r>
              <a:rPr lang="en-US" sz="2400" dirty="0" smtClean="0">
                <a:solidFill>
                  <a:schemeClr val="lt1"/>
                </a:solidFill>
                <a:latin typeface="Georgia"/>
                <a:ea typeface="Georgia"/>
                <a:cs typeface="Georgia"/>
                <a:sym typeface="Georgia"/>
              </a:rPr>
              <a:t> </a:t>
            </a:r>
            <a:r>
              <a:rPr lang="en-US" sz="2400" dirty="0" err="1" smtClean="0">
                <a:solidFill>
                  <a:schemeClr val="lt1"/>
                </a:solidFill>
                <a:latin typeface="Georgia"/>
                <a:ea typeface="Georgia"/>
                <a:cs typeface="Georgia"/>
                <a:sym typeface="Georgia"/>
              </a:rPr>
              <a:t>ao</a:t>
            </a:r>
            <a:r>
              <a:rPr lang="en-US" sz="2400" dirty="0" smtClean="0">
                <a:solidFill>
                  <a:schemeClr val="lt1"/>
                </a:solidFill>
                <a:latin typeface="Georgia"/>
                <a:ea typeface="Georgia"/>
                <a:cs typeface="Georgia"/>
                <a:sym typeface="Georgia"/>
              </a:rPr>
              <a:t> </a:t>
            </a:r>
            <a:r>
              <a:rPr lang="en-US" sz="2400" dirty="0" err="1" smtClean="0">
                <a:solidFill>
                  <a:schemeClr val="lt1"/>
                </a:solidFill>
                <a:latin typeface="Georgia"/>
                <a:ea typeface="Georgia"/>
                <a:cs typeface="Georgia"/>
                <a:sym typeface="Georgia"/>
              </a:rPr>
              <a:t>longo</a:t>
            </a:r>
            <a:r>
              <a:rPr lang="en-US" sz="2400" dirty="0" smtClean="0">
                <a:solidFill>
                  <a:schemeClr val="lt1"/>
                </a:solidFill>
                <a:latin typeface="Georgia"/>
                <a:ea typeface="Georgia"/>
                <a:cs typeface="Georgia"/>
                <a:sym typeface="Georgia"/>
              </a:rPr>
              <a:t> do tempo.</a:t>
            </a:r>
            <a:endParaRPr lang="en-US" sz="2400" dirty="0">
              <a:solidFill>
                <a:schemeClr val="lt1"/>
              </a:solidFill>
              <a:latin typeface="Georgia"/>
              <a:ea typeface="Georgia"/>
              <a:cs typeface="Georgia"/>
              <a:sym typeface="Georgia"/>
            </a:endParaRPr>
          </a:p>
        </p:txBody>
      </p:sp>
      <p:sp>
        <p:nvSpPr>
          <p:cNvPr id="53" name="Shape 53"/>
          <p:cNvSpPr txBox="1"/>
          <p:nvPr/>
        </p:nvSpPr>
        <p:spPr>
          <a:xfrm>
            <a:off x="611560" y="458520"/>
            <a:ext cx="7482600" cy="612000"/>
          </a:xfrm>
          <a:prstGeom prst="rect">
            <a:avLst/>
          </a:prstGeom>
          <a:noFill/>
          <a:ln>
            <a:noFill/>
          </a:ln>
        </p:spPr>
        <p:txBody>
          <a:bodyPr lIns="91425" tIns="91425" rIns="91425" bIns="91425" anchor="t" anchorCtr="0">
            <a:noAutofit/>
          </a:bodyPr>
          <a:lstStyle/>
          <a:p>
            <a:pPr lvl="0" algn="ctr" rtl="0">
              <a:spcBef>
                <a:spcPts val="0"/>
              </a:spcBef>
              <a:buNone/>
            </a:pPr>
            <a:r>
              <a:rPr lang="en-US" sz="2800" b="1" dirty="0">
                <a:solidFill>
                  <a:srgbClr val="FFC000"/>
                </a:solidFill>
                <a:latin typeface="Georgia"/>
                <a:ea typeface="Georgia"/>
                <a:cs typeface="Georgia"/>
                <a:sym typeface="Georgia"/>
              </a:rPr>
              <a:t>3. </a:t>
            </a:r>
            <a:r>
              <a:rPr lang="en-US" sz="2800" b="1" dirty="0" smtClean="0">
                <a:solidFill>
                  <a:srgbClr val="FFC000"/>
                </a:solidFill>
                <a:latin typeface="Georgia"/>
                <a:ea typeface="Georgia"/>
                <a:cs typeface="Georgia"/>
                <a:sym typeface="Georgia"/>
              </a:rPr>
              <a:t>MMD-TC</a:t>
            </a:r>
            <a:endParaRPr lang="en-US" sz="2800" b="1" dirty="0">
              <a:solidFill>
                <a:srgbClr val="FFC000"/>
              </a:solidFill>
              <a:latin typeface="Georgia"/>
              <a:ea typeface="Georgia"/>
              <a:cs typeface="Georgia"/>
              <a:sym typeface="Georgia"/>
            </a:endParaRPr>
          </a:p>
          <a:p>
            <a:pPr lvl="0" rtl="0">
              <a:spcBef>
                <a:spcPts val="0"/>
              </a:spcBef>
              <a:buNone/>
            </a:pPr>
            <a:r>
              <a:rPr lang="pt-BR" dirty="0" smtClean="0"/>
              <a:t> -</a:t>
            </a:r>
            <a:endParaRPr dirty="0"/>
          </a:p>
        </p:txBody>
      </p:sp>
      <p:pic>
        <p:nvPicPr>
          <p:cNvPr id="6" name="Imagem 5" descr="Descrição: C:\Users\rralmeida\Documents\Os Meus Ficheiros Recebidos\logo_tce_reduzida_media.png"/>
          <p:cNvPicPr/>
          <p:nvPr/>
        </p:nvPicPr>
        <p:blipFill>
          <a:blip r:embed="rId4">
            <a:extLst>
              <a:ext uri="{28A0092B-C50C-407E-A947-70E740481C1C}">
                <a14:useLocalDpi xmlns:a14="http://schemas.microsoft.com/office/drawing/2010/main" val="0"/>
              </a:ext>
            </a:extLst>
          </a:blip>
          <a:srcRect/>
          <a:stretch>
            <a:fillRect/>
          </a:stretch>
        </p:blipFill>
        <p:spPr bwMode="auto">
          <a:xfrm>
            <a:off x="827584" y="5781168"/>
            <a:ext cx="800100" cy="800100"/>
          </a:xfrm>
          <a:prstGeom prst="rect">
            <a:avLst/>
          </a:prstGeom>
          <a:noFill/>
          <a:ln>
            <a:noFill/>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2">
                                            <p:txEl>
                                              <p:pRg st="0" end="0"/>
                                            </p:txEl>
                                          </p:spTgt>
                                        </p:tgtEl>
                                        <p:attrNameLst>
                                          <p:attrName>style.visibility</p:attrName>
                                        </p:attrNameLst>
                                      </p:cBhvr>
                                      <p:to>
                                        <p:strVal val="visible"/>
                                      </p:to>
                                    </p:set>
                                    <p:animEffect transition="in" filter="barn(inVertical)">
                                      <p:cBhvr>
                                        <p:cTn id="7" dur="500"/>
                                        <p:tgtEl>
                                          <p:spTgt spid="52">
                                            <p:txEl>
                                              <p:pRg st="0" end="0"/>
                                            </p:txEl>
                                          </p:spTgt>
                                        </p:tgtEl>
                                      </p:cBhvr>
                                    </p:animEffect>
                                  </p:childTnLst>
                                  <p:subTnLst>
                                    <p:animClr clrSpc="rgb" dir="cw">
                                      <p:cBhvr override="childStyle">
                                        <p:cTn dur="1" fill="hold" display="0" masterRel="nextClick" afterEffect="1"/>
                                        <p:tgtEl>
                                          <p:spTgt spid="52">
                                            <p:txEl>
                                              <p:pRg st="0" end="0"/>
                                            </p:txEl>
                                          </p:spTgt>
                                        </p:tgtEl>
                                        <p:attrNameLst>
                                          <p:attrName>ppt_c</p:attrName>
                                        </p:attrNameLst>
                                      </p:cBhvr>
                                      <p:to>
                                        <a:srgbClr val="FFFF00"/>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F243E"/>
        </a:solidFill>
        <a:effectLst/>
      </p:bgPr>
    </p:bg>
    <p:spTree>
      <p:nvGrpSpPr>
        <p:cNvPr id="1" name="Shape 78"/>
        <p:cNvGrpSpPr/>
        <p:nvPr/>
      </p:nvGrpSpPr>
      <p:grpSpPr>
        <a:xfrm>
          <a:off x="0" y="0"/>
          <a:ext cx="0" cy="0"/>
          <a:chOff x="0" y="0"/>
          <a:chExt cx="0" cy="0"/>
        </a:xfrm>
      </p:grpSpPr>
      <p:pic>
        <p:nvPicPr>
          <p:cNvPr id="79" name="Shape 79" descr="logo_nova_atricon (1).png"/>
          <p:cNvPicPr preferRelativeResize="0"/>
          <p:nvPr/>
        </p:nvPicPr>
        <p:blipFill rotWithShape="1">
          <a:blip r:embed="rId3">
            <a:alphaModFix/>
          </a:blip>
          <a:srcRect/>
          <a:stretch/>
        </p:blipFill>
        <p:spPr>
          <a:xfrm>
            <a:off x="5989723" y="6011350"/>
            <a:ext cx="3042300" cy="707700"/>
          </a:xfrm>
          <a:prstGeom prst="rect">
            <a:avLst/>
          </a:prstGeom>
          <a:noFill/>
          <a:ln>
            <a:noFill/>
          </a:ln>
        </p:spPr>
      </p:pic>
      <p:sp>
        <p:nvSpPr>
          <p:cNvPr id="80" name="Shape 80"/>
          <p:cNvSpPr txBox="1"/>
          <p:nvPr/>
        </p:nvSpPr>
        <p:spPr>
          <a:xfrm>
            <a:off x="179513" y="476672"/>
            <a:ext cx="8852510" cy="5534678"/>
          </a:xfrm>
          <a:prstGeom prst="rect">
            <a:avLst/>
          </a:prstGeom>
          <a:noFill/>
          <a:ln>
            <a:noFill/>
          </a:ln>
        </p:spPr>
        <p:txBody>
          <a:bodyPr lIns="91425" tIns="91425" rIns="91425" bIns="91425" anchor="ctr" anchorCtr="0">
            <a:noAutofit/>
          </a:bodyPr>
          <a:lstStyle/>
          <a:p>
            <a:pPr lvl="0">
              <a:spcAft>
                <a:spcPts val="1000"/>
              </a:spcAft>
            </a:pPr>
            <a:endParaRPr lang="pt-BR" sz="2400" dirty="0">
              <a:solidFill>
                <a:schemeClr val="bg1"/>
              </a:solidFill>
              <a:latin typeface="Georgia"/>
              <a:ea typeface="Georgia"/>
              <a:cs typeface="Georgia"/>
              <a:sym typeface="Georgia"/>
            </a:endParaRPr>
          </a:p>
        </p:txBody>
      </p:sp>
      <p:sp>
        <p:nvSpPr>
          <p:cNvPr id="81" name="Shape 81"/>
          <p:cNvSpPr txBox="1"/>
          <p:nvPr/>
        </p:nvSpPr>
        <p:spPr>
          <a:xfrm>
            <a:off x="683568" y="476672"/>
            <a:ext cx="7361157" cy="522577"/>
          </a:xfrm>
          <a:prstGeom prst="rect">
            <a:avLst/>
          </a:prstGeom>
          <a:noFill/>
          <a:ln>
            <a:noFill/>
          </a:ln>
        </p:spPr>
        <p:txBody>
          <a:bodyPr lIns="91425" tIns="91425" rIns="91425" bIns="91425" anchor="t" anchorCtr="0">
            <a:noAutofit/>
          </a:bodyPr>
          <a:lstStyle/>
          <a:p>
            <a:pPr lvl="0" algn="ctr"/>
            <a:r>
              <a:rPr lang="en-US" sz="2800" b="1" dirty="0" smtClean="0">
                <a:solidFill>
                  <a:srgbClr val="FFC000"/>
                </a:solidFill>
                <a:latin typeface="Georgia"/>
                <a:ea typeface="Georgia"/>
                <a:cs typeface="Georgia"/>
                <a:sym typeface="Georgia"/>
              </a:rPr>
              <a:t>4. </a:t>
            </a:r>
            <a:r>
              <a:rPr lang="en-US" sz="2800" b="1" dirty="0" err="1" smtClean="0">
                <a:solidFill>
                  <a:srgbClr val="FFC000"/>
                </a:solidFill>
                <a:latin typeface="Georgia"/>
                <a:ea typeface="Georgia"/>
                <a:cs typeface="Georgia"/>
                <a:sym typeface="Georgia"/>
              </a:rPr>
              <a:t>Conjunto</a:t>
            </a:r>
            <a:r>
              <a:rPr lang="en-US" sz="2800" b="1" dirty="0" smtClean="0">
                <a:solidFill>
                  <a:srgbClr val="FFC000"/>
                </a:solidFill>
                <a:latin typeface="Georgia"/>
                <a:ea typeface="Georgia"/>
                <a:cs typeface="Georgia"/>
                <a:sym typeface="Georgia"/>
              </a:rPr>
              <a:t> </a:t>
            </a:r>
            <a:r>
              <a:rPr lang="en-US" sz="2800" b="1" dirty="0" err="1" smtClean="0">
                <a:solidFill>
                  <a:srgbClr val="FFC000"/>
                </a:solidFill>
                <a:latin typeface="Georgia"/>
                <a:ea typeface="Georgia"/>
                <a:cs typeface="Georgia"/>
                <a:sym typeface="Georgia"/>
              </a:rPr>
              <a:t>Completo</a:t>
            </a:r>
            <a:r>
              <a:rPr lang="en-US" sz="2800" b="1" dirty="0" smtClean="0">
                <a:solidFill>
                  <a:srgbClr val="FFC000"/>
                </a:solidFill>
                <a:latin typeface="Georgia"/>
                <a:ea typeface="Georgia"/>
                <a:cs typeface="Georgia"/>
                <a:sym typeface="Georgia"/>
              </a:rPr>
              <a:t> de </a:t>
            </a:r>
            <a:r>
              <a:rPr lang="en-US" sz="2800" b="1" dirty="0" err="1" smtClean="0">
                <a:solidFill>
                  <a:srgbClr val="FFC000"/>
                </a:solidFill>
                <a:latin typeface="Georgia"/>
                <a:ea typeface="Georgia"/>
                <a:cs typeface="Georgia"/>
                <a:sym typeface="Georgia"/>
              </a:rPr>
              <a:t>Indicadores</a:t>
            </a:r>
            <a:endParaRPr lang="en-US" sz="2800" b="1" dirty="0">
              <a:solidFill>
                <a:srgbClr val="FFC000"/>
              </a:solidFill>
              <a:latin typeface="Georgia"/>
              <a:ea typeface="Georgia"/>
              <a:cs typeface="Georgia"/>
              <a:sym typeface="Georgia"/>
            </a:endParaRPr>
          </a:p>
        </p:txBody>
      </p:sp>
      <p:pic>
        <p:nvPicPr>
          <p:cNvPr id="7" name="image02.png"/>
          <p:cNvPicPr/>
          <p:nvPr/>
        </p:nvPicPr>
        <p:blipFill>
          <a:blip r:embed="rId4" cstate="print"/>
          <a:srcRect l="9792" t="17909" r="39641" b="16025"/>
          <a:stretch>
            <a:fillRect/>
          </a:stretch>
        </p:blipFill>
        <p:spPr>
          <a:xfrm>
            <a:off x="971600" y="999250"/>
            <a:ext cx="7272807" cy="4842231"/>
          </a:xfrm>
          <a:prstGeom prst="rect">
            <a:avLst/>
          </a:prstGeom>
          <a:ln/>
        </p:spPr>
      </p:pic>
      <p:pic>
        <p:nvPicPr>
          <p:cNvPr id="6" name="Imagem 5" descr="Descrição: C:\Users\rralmeida\Documents\Os Meus Ficheiros Recebidos\logo_tce_reduzida_media.png"/>
          <p:cNvPicPr/>
          <p:nvPr/>
        </p:nvPicPr>
        <p:blipFill>
          <a:blip r:embed="rId5">
            <a:extLst>
              <a:ext uri="{28A0092B-C50C-407E-A947-70E740481C1C}">
                <a14:useLocalDpi xmlns:a14="http://schemas.microsoft.com/office/drawing/2010/main" val="0"/>
              </a:ext>
            </a:extLst>
          </a:blip>
          <a:srcRect/>
          <a:stretch>
            <a:fillRect/>
          </a:stretch>
        </p:blipFill>
        <p:spPr bwMode="auto">
          <a:xfrm>
            <a:off x="667340" y="5918950"/>
            <a:ext cx="800100" cy="800100"/>
          </a:xfrm>
          <a:prstGeom prst="rect">
            <a:avLst/>
          </a:prstGeom>
          <a:noFill/>
          <a:ln>
            <a:noFill/>
          </a:ln>
        </p:spPr>
      </p:pic>
    </p:spTree>
    <p:extLst>
      <p:ext uri="{BB962C8B-B14F-4D97-AF65-F5344CB8AC3E}">
        <p14:creationId xmlns:p14="http://schemas.microsoft.com/office/powerpoint/2010/main" val="29511037"/>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F243E"/>
        </a:solidFill>
        <a:effectLst/>
      </p:bgPr>
    </p:bg>
    <p:spTree>
      <p:nvGrpSpPr>
        <p:cNvPr id="1" name="Shape 71"/>
        <p:cNvGrpSpPr/>
        <p:nvPr/>
      </p:nvGrpSpPr>
      <p:grpSpPr>
        <a:xfrm>
          <a:off x="0" y="0"/>
          <a:ext cx="0" cy="0"/>
          <a:chOff x="0" y="0"/>
          <a:chExt cx="0" cy="0"/>
        </a:xfrm>
      </p:grpSpPr>
      <p:pic>
        <p:nvPicPr>
          <p:cNvPr id="72" name="Shape 72" descr="logo_nova_atricon (1).png"/>
          <p:cNvPicPr preferRelativeResize="0"/>
          <p:nvPr/>
        </p:nvPicPr>
        <p:blipFill rotWithShape="1">
          <a:blip r:embed="rId3">
            <a:alphaModFix/>
          </a:blip>
          <a:srcRect/>
          <a:stretch/>
        </p:blipFill>
        <p:spPr>
          <a:xfrm>
            <a:off x="5989723" y="6011350"/>
            <a:ext cx="3042300" cy="707700"/>
          </a:xfrm>
          <a:prstGeom prst="rect">
            <a:avLst/>
          </a:prstGeom>
          <a:noFill/>
          <a:ln>
            <a:noFill/>
          </a:ln>
        </p:spPr>
      </p:pic>
      <p:sp>
        <p:nvSpPr>
          <p:cNvPr id="73" name="Shape 73"/>
          <p:cNvSpPr txBox="1"/>
          <p:nvPr/>
        </p:nvSpPr>
        <p:spPr>
          <a:xfrm>
            <a:off x="107504" y="1000108"/>
            <a:ext cx="8924519" cy="5072098"/>
          </a:xfrm>
          <a:prstGeom prst="rect">
            <a:avLst/>
          </a:prstGeom>
          <a:noFill/>
          <a:ln>
            <a:noFill/>
          </a:ln>
        </p:spPr>
        <p:txBody>
          <a:bodyPr lIns="91425" tIns="91425" rIns="91425" bIns="91425" anchor="ctr" anchorCtr="0">
            <a:noAutofit/>
          </a:bodyPr>
          <a:lstStyle/>
          <a:p>
            <a:pPr lvl="0" rtl="0">
              <a:lnSpc>
                <a:spcPct val="100000"/>
              </a:lnSpc>
              <a:spcBef>
                <a:spcPts val="0"/>
              </a:spcBef>
              <a:spcAft>
                <a:spcPts val="1000"/>
              </a:spcAft>
              <a:buNone/>
            </a:pPr>
            <a:endParaRPr lang="pt-BR" sz="3200" dirty="0" smtClean="0">
              <a:solidFill>
                <a:schemeClr val="lt1"/>
              </a:solidFill>
              <a:latin typeface="Georgia"/>
              <a:ea typeface="Georgia"/>
              <a:cs typeface="Georgia"/>
              <a:sym typeface="Georgia"/>
            </a:endParaRPr>
          </a:p>
          <a:p>
            <a:pPr lvl="0" rtl="0">
              <a:lnSpc>
                <a:spcPct val="100000"/>
              </a:lnSpc>
              <a:spcBef>
                <a:spcPts val="0"/>
              </a:spcBef>
              <a:spcAft>
                <a:spcPts val="1000"/>
              </a:spcAft>
              <a:buNone/>
            </a:pPr>
            <a:endParaRPr lang="pt-BR" sz="3200" dirty="0" smtClean="0">
              <a:solidFill>
                <a:schemeClr val="lt1"/>
              </a:solidFill>
              <a:latin typeface="Georgia"/>
              <a:ea typeface="Georgia"/>
              <a:cs typeface="Georgia"/>
              <a:sym typeface="Georgia"/>
            </a:endParaRPr>
          </a:p>
          <a:p>
            <a:pPr lvl="0" rtl="0">
              <a:lnSpc>
                <a:spcPct val="100000"/>
              </a:lnSpc>
              <a:spcBef>
                <a:spcPts val="0"/>
              </a:spcBef>
              <a:spcAft>
                <a:spcPts val="1000"/>
              </a:spcAft>
              <a:buNone/>
            </a:pPr>
            <a:r>
              <a:rPr lang="pt-BR" sz="3000" dirty="0" smtClean="0">
                <a:solidFill>
                  <a:schemeClr val="lt1"/>
                </a:solidFill>
                <a:latin typeface="Georgia"/>
                <a:ea typeface="Georgia"/>
                <a:cs typeface="Georgia"/>
                <a:sym typeface="Georgia"/>
              </a:rPr>
              <a:t>Domínio A - Independência e Marco Legal</a:t>
            </a:r>
          </a:p>
          <a:p>
            <a:pPr lvl="0" rtl="0">
              <a:lnSpc>
                <a:spcPct val="100000"/>
              </a:lnSpc>
              <a:spcBef>
                <a:spcPts val="0"/>
              </a:spcBef>
              <a:spcAft>
                <a:spcPts val="1000"/>
              </a:spcAft>
              <a:buNone/>
            </a:pPr>
            <a:r>
              <a:rPr lang="pt-BR" sz="3000" dirty="0" smtClean="0">
                <a:solidFill>
                  <a:schemeClr val="lt1"/>
                </a:solidFill>
                <a:latin typeface="Georgia"/>
                <a:ea typeface="Georgia"/>
                <a:cs typeface="Georgia"/>
                <a:sym typeface="Georgia"/>
              </a:rPr>
              <a:t>Domínio B –Estratégia para o Desenvolvimento Organizacional</a:t>
            </a:r>
          </a:p>
          <a:p>
            <a:pPr lvl="0" rtl="0">
              <a:lnSpc>
                <a:spcPct val="100000"/>
              </a:lnSpc>
              <a:spcBef>
                <a:spcPts val="0"/>
              </a:spcBef>
              <a:spcAft>
                <a:spcPts val="1000"/>
              </a:spcAft>
              <a:buNone/>
            </a:pPr>
            <a:r>
              <a:rPr lang="pt-BR" sz="3000" dirty="0" smtClean="0">
                <a:solidFill>
                  <a:schemeClr val="lt1"/>
                </a:solidFill>
                <a:latin typeface="Georgia"/>
                <a:ea typeface="Georgia"/>
                <a:cs typeface="Georgia"/>
                <a:sym typeface="Georgia"/>
              </a:rPr>
              <a:t>Domínio C – Estrutura e Gestão de Apoio</a:t>
            </a:r>
          </a:p>
          <a:p>
            <a:pPr lvl="0">
              <a:spcAft>
                <a:spcPts val="1000"/>
              </a:spcAft>
            </a:pPr>
            <a:r>
              <a:rPr lang="pt-BR" sz="3000" dirty="0" smtClean="0">
                <a:solidFill>
                  <a:schemeClr val="lt1"/>
                </a:solidFill>
                <a:latin typeface="Georgia"/>
                <a:ea typeface="Georgia"/>
                <a:cs typeface="Georgia"/>
                <a:sym typeface="Georgia"/>
              </a:rPr>
              <a:t>Domínio D – Recursos Humanos e Liderança</a:t>
            </a:r>
          </a:p>
          <a:p>
            <a:pPr lvl="0">
              <a:spcAft>
                <a:spcPts val="1000"/>
              </a:spcAft>
            </a:pPr>
            <a:r>
              <a:rPr lang="pt-BR" sz="3000" dirty="0" smtClean="0">
                <a:solidFill>
                  <a:schemeClr val="lt1"/>
                </a:solidFill>
                <a:latin typeface="Georgia"/>
                <a:ea typeface="Georgia"/>
                <a:cs typeface="Georgia"/>
                <a:sym typeface="Georgia"/>
              </a:rPr>
              <a:t>Domínio E – Celeridade  e Tempestividade</a:t>
            </a:r>
          </a:p>
          <a:p>
            <a:pPr lvl="0">
              <a:spcAft>
                <a:spcPts val="1000"/>
              </a:spcAft>
            </a:pPr>
            <a:r>
              <a:rPr lang="pt-BR" sz="3000" dirty="0" smtClean="0">
                <a:solidFill>
                  <a:schemeClr val="lt1"/>
                </a:solidFill>
                <a:latin typeface="Georgia"/>
                <a:ea typeface="Georgia"/>
                <a:cs typeface="Georgia"/>
                <a:sym typeface="Georgia"/>
              </a:rPr>
              <a:t>Domínio F – Normas  e Metodologia de Auditorias</a:t>
            </a:r>
          </a:p>
          <a:p>
            <a:pPr lvl="0">
              <a:spcAft>
                <a:spcPts val="1000"/>
              </a:spcAft>
            </a:pPr>
            <a:r>
              <a:rPr lang="pt-BR" sz="3000" dirty="0" smtClean="0">
                <a:solidFill>
                  <a:schemeClr val="lt1"/>
                </a:solidFill>
                <a:latin typeface="Georgia"/>
                <a:ea typeface="Georgia"/>
                <a:cs typeface="Georgia"/>
                <a:sym typeface="Georgia"/>
              </a:rPr>
              <a:t>Domínio G – Resultados (Relatório) de Auditoria</a:t>
            </a:r>
          </a:p>
          <a:p>
            <a:pPr lvl="0">
              <a:spcAft>
                <a:spcPts val="1000"/>
              </a:spcAft>
            </a:pPr>
            <a:r>
              <a:rPr lang="pt-BR" sz="3000" dirty="0" smtClean="0">
                <a:solidFill>
                  <a:schemeClr val="lt1"/>
                </a:solidFill>
                <a:latin typeface="Georgia"/>
                <a:ea typeface="Georgia"/>
                <a:cs typeface="Georgia"/>
                <a:sym typeface="Georgia"/>
              </a:rPr>
              <a:t>Domínio H – Comunicação  e Controle Social</a:t>
            </a:r>
          </a:p>
          <a:p>
            <a:pPr lvl="0">
              <a:spcAft>
                <a:spcPts val="1000"/>
              </a:spcAft>
            </a:pPr>
            <a:endParaRPr lang="pt-BR" sz="2400" dirty="0" smtClean="0">
              <a:solidFill>
                <a:schemeClr val="lt1"/>
              </a:solidFill>
              <a:latin typeface="Georgia"/>
              <a:ea typeface="Georgia"/>
              <a:cs typeface="Georgia"/>
              <a:sym typeface="Georgia"/>
            </a:endParaRPr>
          </a:p>
          <a:p>
            <a:pPr lvl="0" rtl="0">
              <a:lnSpc>
                <a:spcPct val="100000"/>
              </a:lnSpc>
              <a:spcBef>
                <a:spcPts val="0"/>
              </a:spcBef>
              <a:spcAft>
                <a:spcPts val="1000"/>
              </a:spcAft>
              <a:buNone/>
            </a:pPr>
            <a:endParaRPr lang="pt-BR" sz="2400" dirty="0" smtClean="0">
              <a:solidFill>
                <a:schemeClr val="lt1"/>
              </a:solidFill>
              <a:latin typeface="Georgia"/>
              <a:ea typeface="Georgia"/>
              <a:cs typeface="Georgia"/>
              <a:sym typeface="Georgia"/>
            </a:endParaRPr>
          </a:p>
          <a:p>
            <a:pPr lvl="0" rtl="0">
              <a:lnSpc>
                <a:spcPct val="100000"/>
              </a:lnSpc>
              <a:spcBef>
                <a:spcPts val="0"/>
              </a:spcBef>
              <a:spcAft>
                <a:spcPts val="1000"/>
              </a:spcAft>
              <a:buNone/>
            </a:pPr>
            <a:endParaRPr lang="pt-BR" sz="2400" dirty="0" smtClean="0">
              <a:solidFill>
                <a:schemeClr val="lt1"/>
              </a:solidFill>
              <a:latin typeface="Georgia"/>
              <a:ea typeface="Georgia"/>
              <a:cs typeface="Georgia"/>
              <a:sym typeface="Georgia"/>
            </a:endParaRPr>
          </a:p>
        </p:txBody>
      </p:sp>
      <p:sp>
        <p:nvSpPr>
          <p:cNvPr id="74" name="Shape 74"/>
          <p:cNvSpPr txBox="1"/>
          <p:nvPr/>
        </p:nvSpPr>
        <p:spPr>
          <a:xfrm>
            <a:off x="562125" y="285728"/>
            <a:ext cx="7482600" cy="571504"/>
          </a:xfrm>
          <a:prstGeom prst="rect">
            <a:avLst/>
          </a:prstGeom>
          <a:noFill/>
          <a:ln>
            <a:noFill/>
          </a:ln>
        </p:spPr>
        <p:txBody>
          <a:bodyPr lIns="91425" tIns="91425" rIns="91425" bIns="91425" anchor="t" anchorCtr="0">
            <a:noAutofit/>
          </a:bodyPr>
          <a:lstStyle/>
          <a:p>
            <a:pPr lvl="0" algn="ctr" rtl="0">
              <a:spcBef>
                <a:spcPts val="0"/>
              </a:spcBef>
              <a:buNone/>
            </a:pPr>
            <a:r>
              <a:rPr lang="en-US" sz="2800" b="1" dirty="0" smtClean="0">
                <a:solidFill>
                  <a:srgbClr val="FFC000"/>
                </a:solidFill>
                <a:latin typeface="Georgia"/>
                <a:ea typeface="Georgia"/>
                <a:cs typeface="Georgia"/>
                <a:sym typeface="Georgia"/>
              </a:rPr>
              <a:t>4.1 </a:t>
            </a:r>
            <a:r>
              <a:rPr lang="en-US" sz="2800" b="1" dirty="0" err="1" smtClean="0">
                <a:solidFill>
                  <a:srgbClr val="FFC000"/>
                </a:solidFill>
                <a:latin typeface="Georgia"/>
                <a:ea typeface="Georgia"/>
                <a:cs typeface="Georgia"/>
                <a:sym typeface="Georgia"/>
              </a:rPr>
              <a:t>Domínios</a:t>
            </a:r>
            <a:r>
              <a:rPr lang="en-US" sz="2800" b="1" dirty="0" smtClean="0">
                <a:solidFill>
                  <a:srgbClr val="FFC000"/>
                </a:solidFill>
                <a:latin typeface="Georgia"/>
                <a:ea typeface="Georgia"/>
                <a:cs typeface="Georgia"/>
                <a:sym typeface="Georgia"/>
              </a:rPr>
              <a:t> - 8</a:t>
            </a:r>
            <a:endParaRPr lang="en-US" sz="2800" b="1" dirty="0">
              <a:solidFill>
                <a:srgbClr val="FFC000"/>
              </a:solidFill>
              <a:latin typeface="Georgia"/>
              <a:ea typeface="Georgia"/>
              <a:cs typeface="Georgia"/>
              <a:sym typeface="Georgia"/>
            </a:endParaRPr>
          </a:p>
        </p:txBody>
      </p:sp>
      <p:pic>
        <p:nvPicPr>
          <p:cNvPr id="5" name="Imagem 4" descr="Descrição: C:\Users\rralmeida\Documents\Os Meus Ficheiros Recebidos\logo_tce_reduzida_media.png"/>
          <p:cNvPicPr/>
          <p:nvPr/>
        </p:nvPicPr>
        <p:blipFill>
          <a:blip r:embed="rId4">
            <a:extLst>
              <a:ext uri="{28A0092B-C50C-407E-A947-70E740481C1C}">
                <a14:useLocalDpi xmlns:a14="http://schemas.microsoft.com/office/drawing/2010/main" val="0"/>
              </a:ext>
            </a:extLst>
          </a:blip>
          <a:srcRect/>
          <a:stretch>
            <a:fillRect/>
          </a:stretch>
        </p:blipFill>
        <p:spPr bwMode="auto">
          <a:xfrm>
            <a:off x="395536" y="5918950"/>
            <a:ext cx="800100" cy="800100"/>
          </a:xfrm>
          <a:prstGeom prst="rect">
            <a:avLst/>
          </a:prstGeom>
          <a:noFill/>
          <a:ln>
            <a:noFill/>
          </a:ln>
        </p:spPr>
      </p:pic>
    </p:spTree>
    <p:extLst>
      <p:ext uri="{BB962C8B-B14F-4D97-AF65-F5344CB8AC3E}">
        <p14:creationId xmlns:p14="http://schemas.microsoft.com/office/powerpoint/2010/main" val="2814146948"/>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F243E"/>
        </a:solidFill>
        <a:effectLst/>
      </p:bgPr>
    </p:bg>
    <p:spTree>
      <p:nvGrpSpPr>
        <p:cNvPr id="1" name="Shape 78"/>
        <p:cNvGrpSpPr/>
        <p:nvPr/>
      </p:nvGrpSpPr>
      <p:grpSpPr>
        <a:xfrm>
          <a:off x="0" y="0"/>
          <a:ext cx="0" cy="0"/>
          <a:chOff x="0" y="0"/>
          <a:chExt cx="0" cy="0"/>
        </a:xfrm>
      </p:grpSpPr>
      <p:pic>
        <p:nvPicPr>
          <p:cNvPr id="79" name="Shape 79" descr="logo_nova_atricon (1).png"/>
          <p:cNvPicPr preferRelativeResize="0"/>
          <p:nvPr/>
        </p:nvPicPr>
        <p:blipFill rotWithShape="1">
          <a:blip r:embed="rId3">
            <a:alphaModFix/>
          </a:blip>
          <a:srcRect/>
          <a:stretch/>
        </p:blipFill>
        <p:spPr>
          <a:xfrm>
            <a:off x="5989723" y="6011350"/>
            <a:ext cx="3042300" cy="707700"/>
          </a:xfrm>
          <a:prstGeom prst="rect">
            <a:avLst/>
          </a:prstGeom>
          <a:noFill/>
          <a:ln>
            <a:noFill/>
          </a:ln>
        </p:spPr>
      </p:pic>
      <p:sp>
        <p:nvSpPr>
          <p:cNvPr id="80" name="Shape 80"/>
          <p:cNvSpPr txBox="1"/>
          <p:nvPr/>
        </p:nvSpPr>
        <p:spPr>
          <a:xfrm>
            <a:off x="179513" y="1214422"/>
            <a:ext cx="8852510" cy="4796928"/>
          </a:xfrm>
          <a:prstGeom prst="rect">
            <a:avLst/>
          </a:prstGeom>
          <a:noFill/>
          <a:ln>
            <a:noFill/>
          </a:ln>
        </p:spPr>
        <p:txBody>
          <a:bodyPr lIns="91425" tIns="91425" rIns="91425" bIns="91425" anchor="ctr" anchorCtr="0">
            <a:noAutofit/>
          </a:bodyPr>
          <a:lstStyle/>
          <a:p>
            <a:pPr lvl="0">
              <a:spcAft>
                <a:spcPts val="1000"/>
              </a:spcAft>
            </a:pPr>
            <a:endParaRPr lang="pt-BR" sz="2400" dirty="0" smtClean="0">
              <a:solidFill>
                <a:schemeClr val="lt1"/>
              </a:solidFill>
              <a:latin typeface="Georgia"/>
              <a:ea typeface="Georgia"/>
              <a:cs typeface="Georgia"/>
              <a:sym typeface="Georgia"/>
            </a:endParaRPr>
          </a:p>
          <a:p>
            <a:pPr algn="just">
              <a:spcAft>
                <a:spcPts val="1000"/>
              </a:spcAft>
            </a:pPr>
            <a:r>
              <a:rPr lang="pt-BR" sz="2400" dirty="0" smtClean="0">
                <a:solidFill>
                  <a:schemeClr val="lt1"/>
                </a:solidFill>
                <a:latin typeface="Georgia"/>
                <a:ea typeface="Georgia"/>
                <a:cs typeface="Georgia"/>
                <a:sym typeface="Georgia"/>
              </a:rPr>
              <a:t>Composição, organização e funcionamento dos </a:t>
            </a:r>
            <a:r>
              <a:rPr lang="pt-BR" sz="2400" dirty="0" err="1" smtClean="0">
                <a:solidFill>
                  <a:schemeClr val="lt1"/>
                </a:solidFill>
                <a:latin typeface="Georgia"/>
                <a:ea typeface="Georgia"/>
                <a:cs typeface="Georgia"/>
                <a:sym typeface="Georgia"/>
              </a:rPr>
              <a:t>TCs</a:t>
            </a:r>
            <a:r>
              <a:rPr lang="pt-BR" sz="2400" dirty="0" smtClean="0">
                <a:solidFill>
                  <a:schemeClr val="lt1"/>
                </a:solidFill>
                <a:latin typeface="Georgia"/>
                <a:ea typeface="Georgia"/>
                <a:cs typeface="Georgia"/>
                <a:sym typeface="Georgia"/>
              </a:rPr>
              <a:t>  (QATC 1 ),  Planejamento Estratégico (QATC 2), Código de Ética para Membros e Servidores (QATC 3), Súmula e Jurisprudência (QATC 4), Corregedoria (QATC 5), Controle Interno (QATC 6), Gestão de Tecnologia da Informação (QATC 7), Gestão de Pessoas (QATC 8), Escola de Contas (QATC 9), Agilidade no julgamento de processos e gerenciamento de prazos pelo Tribunal de Contas (QATC 10), Controle Externo Concomitante (QATC 11), Informações Estratégicas para o Controle Externo (QATC 12), Acompanhamento das decisões (QATC 13), Desenvolvimento Local (Lei Complementar 123/2006) (QATC 14),</a:t>
            </a:r>
          </a:p>
          <a:p>
            <a:pPr lvl="0">
              <a:spcAft>
                <a:spcPts val="1000"/>
              </a:spcAft>
            </a:pPr>
            <a:endParaRPr lang="pt-BR" sz="2400" dirty="0">
              <a:solidFill>
                <a:schemeClr val="lt1"/>
              </a:solidFill>
              <a:latin typeface="Georgia"/>
              <a:ea typeface="Georgia"/>
              <a:cs typeface="Georgia"/>
              <a:sym typeface="Georgia"/>
            </a:endParaRPr>
          </a:p>
        </p:txBody>
      </p:sp>
      <p:sp>
        <p:nvSpPr>
          <p:cNvPr id="81" name="Shape 81"/>
          <p:cNvSpPr txBox="1"/>
          <p:nvPr/>
        </p:nvSpPr>
        <p:spPr>
          <a:xfrm>
            <a:off x="562125" y="387250"/>
            <a:ext cx="7482600" cy="612000"/>
          </a:xfrm>
          <a:prstGeom prst="rect">
            <a:avLst/>
          </a:prstGeom>
          <a:noFill/>
          <a:ln>
            <a:noFill/>
          </a:ln>
        </p:spPr>
        <p:txBody>
          <a:bodyPr lIns="91425" tIns="91425" rIns="91425" bIns="91425" anchor="t" anchorCtr="0">
            <a:noAutofit/>
          </a:bodyPr>
          <a:lstStyle/>
          <a:p>
            <a:pPr lvl="0" algn="ctr"/>
            <a:r>
              <a:rPr lang="en-US" sz="2800" b="1" dirty="0" smtClean="0">
                <a:solidFill>
                  <a:srgbClr val="FFC000"/>
                </a:solidFill>
                <a:latin typeface="Georgia"/>
                <a:ea typeface="Georgia"/>
                <a:cs typeface="Georgia"/>
                <a:sym typeface="Georgia"/>
              </a:rPr>
              <a:t>4.2 </a:t>
            </a:r>
            <a:r>
              <a:rPr lang="en-US" sz="2800" b="1" dirty="0" err="1" smtClean="0">
                <a:solidFill>
                  <a:srgbClr val="FFC000"/>
                </a:solidFill>
                <a:latin typeface="Georgia"/>
                <a:ea typeface="Georgia"/>
                <a:cs typeface="Georgia"/>
                <a:sym typeface="Georgia"/>
              </a:rPr>
              <a:t>Indicadores</a:t>
            </a:r>
            <a:r>
              <a:rPr lang="en-US" sz="2800" b="1" dirty="0" smtClean="0">
                <a:solidFill>
                  <a:srgbClr val="FFC000"/>
                </a:solidFill>
                <a:latin typeface="Georgia"/>
                <a:ea typeface="Georgia"/>
                <a:cs typeface="Georgia"/>
                <a:sym typeface="Georgia"/>
              </a:rPr>
              <a:t> – 28</a:t>
            </a:r>
            <a:r>
              <a:rPr lang="en-US" sz="2800" b="1" dirty="0">
                <a:solidFill>
                  <a:srgbClr val="FFC000"/>
                </a:solidFill>
                <a:latin typeface="Georgia"/>
                <a:ea typeface="Georgia"/>
                <a:cs typeface="Georgia"/>
                <a:sym typeface="Georgia"/>
              </a:rPr>
              <a:t> </a:t>
            </a:r>
          </a:p>
        </p:txBody>
      </p:sp>
      <p:pic>
        <p:nvPicPr>
          <p:cNvPr id="5" name="Imagem 4" descr="Descrição: C:\Users\rralmeida\Documents\Os Meus Ficheiros Recebidos\logo_tce_reduzida_media.png"/>
          <p:cNvPicPr/>
          <p:nvPr/>
        </p:nvPicPr>
        <p:blipFill>
          <a:blip r:embed="rId4">
            <a:extLst>
              <a:ext uri="{28A0092B-C50C-407E-A947-70E740481C1C}">
                <a14:useLocalDpi xmlns:a14="http://schemas.microsoft.com/office/drawing/2010/main" val="0"/>
              </a:ext>
            </a:extLst>
          </a:blip>
          <a:srcRect/>
          <a:stretch>
            <a:fillRect/>
          </a:stretch>
        </p:blipFill>
        <p:spPr bwMode="auto">
          <a:xfrm>
            <a:off x="611560" y="5896841"/>
            <a:ext cx="800100" cy="800100"/>
          </a:xfrm>
          <a:prstGeom prst="rect">
            <a:avLst/>
          </a:prstGeom>
          <a:noFill/>
          <a:ln>
            <a:noFill/>
          </a:ln>
        </p:spPr>
      </p:pic>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F243E"/>
        </a:solidFill>
        <a:effectLst/>
      </p:bgPr>
    </p:bg>
    <p:spTree>
      <p:nvGrpSpPr>
        <p:cNvPr id="1" name="Shape 78"/>
        <p:cNvGrpSpPr/>
        <p:nvPr/>
      </p:nvGrpSpPr>
      <p:grpSpPr>
        <a:xfrm>
          <a:off x="0" y="0"/>
          <a:ext cx="0" cy="0"/>
          <a:chOff x="0" y="0"/>
          <a:chExt cx="0" cy="0"/>
        </a:xfrm>
      </p:grpSpPr>
      <p:pic>
        <p:nvPicPr>
          <p:cNvPr id="79" name="Shape 79" descr="logo_nova_atricon (1).png"/>
          <p:cNvPicPr preferRelativeResize="0"/>
          <p:nvPr/>
        </p:nvPicPr>
        <p:blipFill rotWithShape="1">
          <a:blip r:embed="rId3">
            <a:alphaModFix/>
          </a:blip>
          <a:srcRect/>
          <a:stretch/>
        </p:blipFill>
        <p:spPr>
          <a:xfrm>
            <a:off x="5989723" y="6011350"/>
            <a:ext cx="3042300" cy="707700"/>
          </a:xfrm>
          <a:prstGeom prst="rect">
            <a:avLst/>
          </a:prstGeom>
          <a:noFill/>
          <a:ln>
            <a:noFill/>
          </a:ln>
        </p:spPr>
      </p:pic>
      <p:sp>
        <p:nvSpPr>
          <p:cNvPr id="80" name="Shape 80"/>
          <p:cNvSpPr txBox="1"/>
          <p:nvPr/>
        </p:nvSpPr>
        <p:spPr>
          <a:xfrm>
            <a:off x="179513" y="1071546"/>
            <a:ext cx="8852510" cy="4939804"/>
          </a:xfrm>
          <a:prstGeom prst="rect">
            <a:avLst/>
          </a:prstGeom>
          <a:noFill/>
          <a:ln>
            <a:noFill/>
          </a:ln>
        </p:spPr>
        <p:txBody>
          <a:bodyPr lIns="91425" tIns="91425" rIns="91425" bIns="91425" anchor="ctr" anchorCtr="0">
            <a:noAutofit/>
          </a:bodyPr>
          <a:lstStyle/>
          <a:p>
            <a:pPr lvl="0">
              <a:spcAft>
                <a:spcPts val="1000"/>
              </a:spcAft>
            </a:pPr>
            <a:endParaRPr lang="pt-BR" sz="2400" dirty="0" smtClean="0">
              <a:solidFill>
                <a:schemeClr val="lt1"/>
              </a:solidFill>
              <a:latin typeface="Georgia"/>
              <a:ea typeface="Georgia"/>
              <a:cs typeface="Georgia"/>
              <a:sym typeface="Georgia"/>
            </a:endParaRPr>
          </a:p>
          <a:p>
            <a:pPr algn="just">
              <a:spcAft>
                <a:spcPts val="1000"/>
              </a:spcAft>
            </a:pPr>
            <a:r>
              <a:rPr lang="pt-BR" sz="2400" dirty="0" smtClean="0">
                <a:solidFill>
                  <a:schemeClr val="lt1"/>
                </a:solidFill>
                <a:latin typeface="Georgia"/>
                <a:ea typeface="Georgia"/>
                <a:cs typeface="Georgia"/>
                <a:sym typeface="Georgia"/>
              </a:rPr>
              <a:t>Ordem de Pagamentos Públicos (QATC 15), Plano de Auditoria e Gestão de Qualidade (QATC 16), Fundamentos da Auditoria de Conformidade (QATC 17), Processo de Auditoria de Conformidade (QATC 18), Fundamentos da Auditoria Operacional (QATC 19), Processo de Auditoria Operacional (QATC 20), Resultado das Auditorias de Conformidade (QATC 21), Resultado da Auditoria Operacional (QATC 22), Auditoria Financeira (QATC 23), Auditorias com temas específicos (QATC 24), Fiscalização de Obras Públicas (QATC 25), Fiscalização da Educação (QATC 26), Comunicação com a Mídia, com os cidadãos e com as organizações da sociedade civil (QATC 27) e Ouvidoria (QATC 28).</a:t>
            </a:r>
          </a:p>
          <a:p>
            <a:pPr lvl="0">
              <a:spcAft>
                <a:spcPts val="1000"/>
              </a:spcAft>
            </a:pPr>
            <a:endParaRPr lang="pt-BR" sz="2400" dirty="0">
              <a:solidFill>
                <a:schemeClr val="lt1"/>
              </a:solidFill>
              <a:latin typeface="Georgia"/>
              <a:ea typeface="Georgia"/>
              <a:cs typeface="Georgia"/>
              <a:sym typeface="Georgia"/>
            </a:endParaRPr>
          </a:p>
        </p:txBody>
      </p:sp>
      <p:sp>
        <p:nvSpPr>
          <p:cNvPr id="81" name="Shape 81"/>
          <p:cNvSpPr txBox="1"/>
          <p:nvPr/>
        </p:nvSpPr>
        <p:spPr>
          <a:xfrm>
            <a:off x="755576" y="459546"/>
            <a:ext cx="7482600" cy="612000"/>
          </a:xfrm>
          <a:prstGeom prst="rect">
            <a:avLst/>
          </a:prstGeom>
          <a:noFill/>
          <a:ln>
            <a:noFill/>
          </a:ln>
        </p:spPr>
        <p:txBody>
          <a:bodyPr lIns="91425" tIns="91425" rIns="91425" bIns="91425" anchor="t" anchorCtr="0">
            <a:noAutofit/>
          </a:bodyPr>
          <a:lstStyle/>
          <a:p>
            <a:pPr lvl="0" algn="ctr"/>
            <a:r>
              <a:rPr lang="en-US" sz="2800" b="1" dirty="0" smtClean="0">
                <a:solidFill>
                  <a:srgbClr val="FFC000"/>
                </a:solidFill>
                <a:latin typeface="Georgia"/>
                <a:ea typeface="Georgia"/>
                <a:cs typeface="Georgia"/>
                <a:sym typeface="Georgia"/>
              </a:rPr>
              <a:t>4.2 </a:t>
            </a:r>
            <a:r>
              <a:rPr lang="en-US" sz="2800" b="1" dirty="0" err="1" smtClean="0">
                <a:solidFill>
                  <a:srgbClr val="FFC000"/>
                </a:solidFill>
                <a:latin typeface="Georgia"/>
                <a:ea typeface="Georgia"/>
                <a:cs typeface="Georgia"/>
                <a:sym typeface="Georgia"/>
              </a:rPr>
              <a:t>Indicadores</a:t>
            </a:r>
            <a:r>
              <a:rPr lang="en-US" sz="2800" b="1" dirty="0" smtClean="0">
                <a:solidFill>
                  <a:srgbClr val="FFC000"/>
                </a:solidFill>
                <a:latin typeface="Georgia"/>
                <a:ea typeface="Georgia"/>
                <a:cs typeface="Georgia"/>
                <a:sym typeface="Georgia"/>
              </a:rPr>
              <a:t> (28)</a:t>
            </a:r>
            <a:endParaRPr sz="2800" dirty="0"/>
          </a:p>
        </p:txBody>
      </p:sp>
      <p:pic>
        <p:nvPicPr>
          <p:cNvPr id="5" name="Imagem 4" descr="Descrição: C:\Users\rralmeida\Documents\Os Meus Ficheiros Recebidos\logo_tce_reduzida_media.png"/>
          <p:cNvPicPr/>
          <p:nvPr/>
        </p:nvPicPr>
        <p:blipFill>
          <a:blip r:embed="rId4">
            <a:extLst>
              <a:ext uri="{28A0092B-C50C-407E-A947-70E740481C1C}">
                <a14:useLocalDpi xmlns:a14="http://schemas.microsoft.com/office/drawing/2010/main" val="0"/>
              </a:ext>
            </a:extLst>
          </a:blip>
          <a:srcRect/>
          <a:stretch>
            <a:fillRect/>
          </a:stretch>
        </p:blipFill>
        <p:spPr bwMode="auto">
          <a:xfrm>
            <a:off x="467544" y="5936347"/>
            <a:ext cx="800100" cy="800100"/>
          </a:xfrm>
          <a:prstGeom prst="rect">
            <a:avLst/>
          </a:prstGeom>
          <a:noFill/>
          <a:ln>
            <a:noFill/>
          </a:ln>
        </p:spPr>
      </p:pic>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F243E"/>
        </a:solidFill>
        <a:effectLst/>
      </p:bgPr>
    </p:bg>
    <p:spTree>
      <p:nvGrpSpPr>
        <p:cNvPr id="1" name="Shape 78"/>
        <p:cNvGrpSpPr/>
        <p:nvPr/>
      </p:nvGrpSpPr>
      <p:grpSpPr>
        <a:xfrm>
          <a:off x="0" y="0"/>
          <a:ext cx="0" cy="0"/>
          <a:chOff x="0" y="0"/>
          <a:chExt cx="0" cy="0"/>
        </a:xfrm>
      </p:grpSpPr>
      <p:pic>
        <p:nvPicPr>
          <p:cNvPr id="79" name="Shape 79" descr="logo_nova_atricon (1).png"/>
          <p:cNvPicPr preferRelativeResize="0"/>
          <p:nvPr/>
        </p:nvPicPr>
        <p:blipFill rotWithShape="1">
          <a:blip r:embed="rId3">
            <a:alphaModFix/>
          </a:blip>
          <a:srcRect/>
          <a:stretch/>
        </p:blipFill>
        <p:spPr>
          <a:xfrm>
            <a:off x="5989723" y="6011350"/>
            <a:ext cx="3042300" cy="707700"/>
          </a:xfrm>
          <a:prstGeom prst="rect">
            <a:avLst/>
          </a:prstGeom>
          <a:noFill/>
          <a:ln>
            <a:noFill/>
          </a:ln>
        </p:spPr>
      </p:pic>
      <p:sp>
        <p:nvSpPr>
          <p:cNvPr id="80" name="Shape 80"/>
          <p:cNvSpPr txBox="1"/>
          <p:nvPr/>
        </p:nvSpPr>
        <p:spPr>
          <a:xfrm>
            <a:off x="179513" y="1268760"/>
            <a:ext cx="8852510" cy="4742590"/>
          </a:xfrm>
          <a:prstGeom prst="rect">
            <a:avLst/>
          </a:prstGeom>
          <a:noFill/>
          <a:ln>
            <a:noFill/>
          </a:ln>
        </p:spPr>
        <p:txBody>
          <a:bodyPr lIns="91425" tIns="91425" rIns="91425" bIns="91425" anchor="ctr" anchorCtr="0">
            <a:noAutofit/>
          </a:bodyPr>
          <a:lstStyle/>
          <a:p>
            <a:pPr marL="457200" lvl="0" indent="-368300" algn="just">
              <a:spcAft>
                <a:spcPts val="1000"/>
              </a:spcAft>
              <a:buClr>
                <a:srgbClr val="FFFFFF"/>
              </a:buClr>
              <a:buSzPct val="100000"/>
              <a:buFont typeface="Georgia"/>
              <a:buChar char="●"/>
              <a:defRPr/>
            </a:pPr>
            <a:r>
              <a:rPr lang="pt-BR" sz="2400" dirty="0" smtClean="0">
                <a:solidFill>
                  <a:srgbClr val="FFFFFF"/>
                </a:solidFill>
                <a:latin typeface="Georgia"/>
                <a:ea typeface="Georgia"/>
                <a:cs typeface="Georgia"/>
                <a:sym typeface="Georgia"/>
              </a:rPr>
              <a:t>Cada indicador possui até quatro dimensões;  </a:t>
            </a:r>
          </a:p>
          <a:p>
            <a:pPr marL="457200" lvl="0" indent="-368300" algn="just">
              <a:spcAft>
                <a:spcPts val="1000"/>
              </a:spcAft>
              <a:buClr>
                <a:srgbClr val="FFFFFF"/>
              </a:buClr>
              <a:buSzPct val="100000"/>
              <a:buFont typeface="Georgia"/>
              <a:buChar char="●"/>
              <a:defRPr/>
            </a:pPr>
            <a:r>
              <a:rPr lang="pt-BR" sz="2400" dirty="0" smtClean="0">
                <a:solidFill>
                  <a:srgbClr val="FFFFFF"/>
                </a:solidFill>
                <a:latin typeface="Georgia"/>
                <a:ea typeface="Georgia"/>
                <a:cs typeface="Georgia"/>
                <a:sym typeface="Georgia"/>
              </a:rPr>
              <a:t>As dimensões possuem número variados de critérios;</a:t>
            </a:r>
          </a:p>
          <a:p>
            <a:pPr marL="88900" lvl="0" algn="just">
              <a:spcAft>
                <a:spcPts val="1000"/>
              </a:spcAft>
              <a:buClr>
                <a:srgbClr val="FFFFFF"/>
              </a:buClr>
              <a:buSzPct val="100000"/>
              <a:defRPr/>
            </a:pPr>
            <a:endParaRPr lang="pt-BR" sz="2400" dirty="0" smtClean="0">
              <a:solidFill>
                <a:srgbClr val="FFFFFF"/>
              </a:solidFill>
              <a:latin typeface="Georgia"/>
              <a:ea typeface="Georgia"/>
              <a:cs typeface="Georgia"/>
              <a:sym typeface="Georgia"/>
            </a:endParaRPr>
          </a:p>
          <a:p>
            <a:pPr marL="88900" lvl="0" algn="just">
              <a:spcAft>
                <a:spcPts val="1000"/>
              </a:spcAft>
              <a:buClr>
                <a:srgbClr val="FFFFFF"/>
              </a:buClr>
              <a:buSzPct val="100000"/>
              <a:defRPr/>
            </a:pPr>
            <a:endParaRPr lang="pt-BR" sz="2400" dirty="0">
              <a:solidFill>
                <a:srgbClr val="FFFFFF"/>
              </a:solidFill>
              <a:latin typeface="Georgia"/>
              <a:ea typeface="Georgia"/>
              <a:cs typeface="Georgia"/>
              <a:sym typeface="Georgia"/>
            </a:endParaRPr>
          </a:p>
        </p:txBody>
      </p:sp>
      <p:sp>
        <p:nvSpPr>
          <p:cNvPr id="81" name="Shape 81"/>
          <p:cNvSpPr txBox="1"/>
          <p:nvPr/>
        </p:nvSpPr>
        <p:spPr>
          <a:xfrm>
            <a:off x="562125" y="387250"/>
            <a:ext cx="7482600" cy="612000"/>
          </a:xfrm>
          <a:prstGeom prst="rect">
            <a:avLst/>
          </a:prstGeom>
          <a:noFill/>
          <a:ln>
            <a:noFill/>
          </a:ln>
        </p:spPr>
        <p:txBody>
          <a:bodyPr lIns="91425" tIns="91425" rIns="91425" bIns="91425" anchor="t" anchorCtr="0">
            <a:noAutofit/>
          </a:bodyPr>
          <a:lstStyle/>
          <a:p>
            <a:pPr lvl="0" algn="ctr" rtl="0">
              <a:spcBef>
                <a:spcPts val="0"/>
              </a:spcBef>
              <a:buNone/>
            </a:pPr>
            <a:endParaRPr dirty="0"/>
          </a:p>
        </p:txBody>
      </p:sp>
      <p:pic>
        <p:nvPicPr>
          <p:cNvPr id="5" name="Imagem 4" descr="Descrição: C:\Users\rralmeida\Documents\Os Meus Ficheiros Recebidos\logo_tce_reduzida_media.png"/>
          <p:cNvPicPr/>
          <p:nvPr/>
        </p:nvPicPr>
        <p:blipFill>
          <a:blip r:embed="rId4">
            <a:extLst>
              <a:ext uri="{28A0092B-C50C-407E-A947-70E740481C1C}">
                <a14:useLocalDpi xmlns:a14="http://schemas.microsoft.com/office/drawing/2010/main" val="0"/>
              </a:ext>
            </a:extLst>
          </a:blip>
          <a:srcRect/>
          <a:stretch>
            <a:fillRect/>
          </a:stretch>
        </p:blipFill>
        <p:spPr bwMode="auto">
          <a:xfrm>
            <a:off x="562125" y="5808514"/>
            <a:ext cx="800100" cy="800100"/>
          </a:xfrm>
          <a:prstGeom prst="rect">
            <a:avLst/>
          </a:prstGeom>
          <a:noFill/>
          <a:ln>
            <a:noFill/>
          </a:ln>
        </p:spPr>
      </p:pic>
      <p:sp>
        <p:nvSpPr>
          <p:cNvPr id="6" name="Shape 81"/>
          <p:cNvSpPr txBox="1"/>
          <p:nvPr/>
        </p:nvSpPr>
        <p:spPr>
          <a:xfrm>
            <a:off x="755576" y="459546"/>
            <a:ext cx="7482600" cy="612000"/>
          </a:xfrm>
          <a:prstGeom prst="rect">
            <a:avLst/>
          </a:prstGeom>
          <a:noFill/>
          <a:ln>
            <a:noFill/>
          </a:ln>
        </p:spPr>
        <p:txBody>
          <a:bodyPr lIns="91425" tIns="91425" rIns="91425" bIns="91425" anchor="t" anchorCtr="0">
            <a:noAutofit/>
          </a:bodyPr>
          <a:lstStyle/>
          <a:p>
            <a:pPr lvl="0" algn="ctr"/>
            <a:r>
              <a:rPr lang="en-US" sz="2800" b="1" dirty="0" smtClean="0">
                <a:solidFill>
                  <a:srgbClr val="FFC000"/>
                </a:solidFill>
                <a:latin typeface="Georgia"/>
                <a:ea typeface="Georgia"/>
                <a:cs typeface="Georgia"/>
                <a:sym typeface="Georgia"/>
              </a:rPr>
              <a:t>4.3</a:t>
            </a:r>
            <a:r>
              <a:rPr lang="en-US" sz="2700" b="1" dirty="0" smtClean="0">
                <a:solidFill>
                  <a:srgbClr val="FFC000"/>
                </a:solidFill>
                <a:latin typeface="Georgia"/>
                <a:ea typeface="Georgia"/>
                <a:cs typeface="Georgia"/>
                <a:sym typeface="Georgia"/>
              </a:rPr>
              <a:t> </a:t>
            </a:r>
            <a:r>
              <a:rPr lang="en-US" sz="2700" b="1" dirty="0" err="1" smtClean="0">
                <a:solidFill>
                  <a:srgbClr val="FFC000"/>
                </a:solidFill>
                <a:latin typeface="Georgia"/>
                <a:ea typeface="Georgia"/>
                <a:cs typeface="Georgia"/>
                <a:sym typeface="Georgia"/>
              </a:rPr>
              <a:t>Dimensões</a:t>
            </a:r>
            <a:r>
              <a:rPr lang="en-US" sz="2700" b="1" dirty="0" smtClean="0">
                <a:solidFill>
                  <a:srgbClr val="FFC000"/>
                </a:solidFill>
                <a:latin typeface="Georgia"/>
                <a:ea typeface="Georgia"/>
                <a:cs typeface="Georgia"/>
                <a:sym typeface="Georgia"/>
              </a:rPr>
              <a:t> e </a:t>
            </a:r>
            <a:r>
              <a:rPr lang="en-US" sz="2700" b="1" dirty="0" err="1" smtClean="0">
                <a:solidFill>
                  <a:srgbClr val="FFC000"/>
                </a:solidFill>
                <a:latin typeface="Georgia"/>
                <a:ea typeface="Georgia"/>
                <a:cs typeface="Georgia"/>
                <a:sym typeface="Georgia"/>
              </a:rPr>
              <a:t>Critérios</a:t>
            </a:r>
            <a:r>
              <a:rPr lang="en-US" sz="2700" b="1" dirty="0" smtClean="0">
                <a:solidFill>
                  <a:srgbClr val="FFC000"/>
                </a:solidFill>
                <a:latin typeface="Georgia"/>
                <a:ea typeface="Georgia"/>
                <a:cs typeface="Georgia"/>
                <a:sym typeface="Georgia"/>
              </a:rPr>
              <a:t>  - </a:t>
            </a:r>
            <a:r>
              <a:rPr lang="en-US" sz="2700" b="1" dirty="0" err="1" smtClean="0">
                <a:solidFill>
                  <a:srgbClr val="FFC000"/>
                </a:solidFill>
                <a:latin typeface="Georgia"/>
                <a:ea typeface="Georgia"/>
                <a:cs typeface="Georgia"/>
                <a:sym typeface="Georgia"/>
              </a:rPr>
              <a:t>mais</a:t>
            </a:r>
            <a:r>
              <a:rPr lang="en-US" sz="2700" b="1" dirty="0" smtClean="0">
                <a:solidFill>
                  <a:srgbClr val="FFC000"/>
                </a:solidFill>
                <a:latin typeface="Georgia"/>
                <a:ea typeface="Georgia"/>
                <a:cs typeface="Georgia"/>
                <a:sym typeface="Georgia"/>
              </a:rPr>
              <a:t> de 500</a:t>
            </a:r>
            <a:endParaRPr sz="2800" dirty="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Office">
  <a:themeElements>
    <a:clrScheme name="Office">
      <a:dk1>
        <a:srgbClr val="000000"/>
      </a:dk1>
      <a:lt1>
        <a:srgbClr val="FFFFFF"/>
      </a:lt1>
      <a:dk2>
        <a:srgbClr val="A7A7A7"/>
      </a:dk2>
      <a:lt2>
        <a:srgbClr val="535353"/>
      </a:lt2>
      <a:accent1>
        <a:srgbClr val="00CC99"/>
      </a:accent1>
      <a:accent2>
        <a:srgbClr val="3333CC"/>
      </a:accent2>
      <a:accent3>
        <a:srgbClr val="9BBB59"/>
      </a:accent3>
      <a:accent4>
        <a:srgbClr val="8064A2"/>
      </a:accent4>
      <a:accent5>
        <a:srgbClr val="4BACC6"/>
      </a:accent5>
      <a:accent6>
        <a:srgbClr val="F79646"/>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1222</TotalTime>
  <Words>1662</Words>
  <Application>Microsoft Office PowerPoint</Application>
  <PresentationFormat>Apresentação na tela (4:3)</PresentationFormat>
  <Paragraphs>278</Paragraphs>
  <Slides>38</Slides>
  <Notes>38</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38</vt:i4>
      </vt:variant>
    </vt:vector>
  </HeadingPairs>
  <TitlesOfParts>
    <vt:vector size="42" baseType="lpstr">
      <vt:lpstr>Arial</vt:lpstr>
      <vt:lpstr>Georgia</vt:lpstr>
      <vt:lpstr>Wingdings</vt:lpstr>
      <vt:lpstr>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RISODALVA BEATA DE CASTRO</dc:creator>
  <cp:lastModifiedBy>FLÁVIA MARIA GONTIJO DA ROCHA</cp:lastModifiedBy>
  <cp:revision>243</cp:revision>
  <cp:lastPrinted>2017-03-31T18:25:15Z</cp:lastPrinted>
  <dcterms:modified xsi:type="dcterms:W3CDTF">2017-12-14T17:57:35Z</dcterms:modified>
</cp:coreProperties>
</file>