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437" r:id="rId2"/>
    <p:sldId id="439" r:id="rId3"/>
    <p:sldId id="442" r:id="rId4"/>
    <p:sldId id="441" r:id="rId5"/>
    <p:sldId id="444" r:id="rId6"/>
    <p:sldId id="456" r:id="rId7"/>
    <p:sldId id="449" r:id="rId8"/>
    <p:sldId id="457" r:id="rId9"/>
    <p:sldId id="458" r:id="rId10"/>
    <p:sldId id="451" r:id="rId11"/>
    <p:sldId id="450" r:id="rId12"/>
    <p:sldId id="452" r:id="rId13"/>
    <p:sldId id="454" r:id="rId14"/>
    <p:sldId id="453" r:id="rId15"/>
    <p:sldId id="438" r:id="rId16"/>
    <p:sldId id="44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F400C6-BCCA-48C9-9972-2168E925285D}">
          <p14:sldIdLst>
            <p14:sldId id="437"/>
            <p14:sldId id="439"/>
            <p14:sldId id="442"/>
            <p14:sldId id="441"/>
            <p14:sldId id="444"/>
            <p14:sldId id="456"/>
            <p14:sldId id="449"/>
            <p14:sldId id="457"/>
            <p14:sldId id="458"/>
            <p14:sldId id="451"/>
            <p14:sldId id="450"/>
            <p14:sldId id="452"/>
            <p14:sldId id="454"/>
            <p14:sldId id="453"/>
            <p14:sldId id="438"/>
            <p14:sldId id="440"/>
          </p14:sldIdLst>
        </p14:section>
        <p14:section name="Backstage" id="{5142F394-57E0-4F60-8DEC-81D7662F16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DE0"/>
    <a:srgbClr val="02F4AD"/>
    <a:srgbClr val="208CE0"/>
    <a:srgbClr val="6D28E1"/>
    <a:srgbClr val="3D1E66"/>
    <a:srgbClr val="4D36E8"/>
    <a:srgbClr val="060E23"/>
    <a:srgbClr val="98FEFB"/>
    <a:srgbClr val="573983"/>
    <a:srgbClr val="593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419" autoAdjust="0"/>
  </p:normalViewPr>
  <p:slideViewPr>
    <p:cSldViewPr snapToGrid="0" showGuides="1">
      <p:cViewPr varScale="1">
        <p:scale>
          <a:sx n="105" d="100"/>
          <a:sy n="105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21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Planilha_do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Planilha_do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2000"/>
              <a:t>Nota</a:t>
            </a:r>
            <a:r>
              <a:rPr lang="pt-BR" sz="2000" baseline="0"/>
              <a:t> Geral MMD 2019-2022-2024</a:t>
            </a:r>
            <a:endParaRPr lang="pt-BR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F6-4BC8-97A7-48C6F5FF701F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F6-4BC8-97A7-48C6F5FF70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Resumo!$C$1:$E$1</c:f>
              <c:numCache>
                <c:formatCode>General</c:formatCode>
                <c:ptCount val="3"/>
                <c:pt idx="0">
                  <c:v>2019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Resumo!$C$36:$E$36</c:f>
              <c:numCache>
                <c:formatCode>0%</c:formatCode>
                <c:ptCount val="3"/>
                <c:pt idx="0">
                  <c:v>0.53</c:v>
                </c:pt>
                <c:pt idx="1">
                  <c:v>0.72499999999999998</c:v>
                </c:pt>
                <c:pt idx="2">
                  <c:v>0.76136363636363635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F6-4BC8-97A7-48C6F5FF7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6382608"/>
        <c:axId val="1326378448"/>
      </c:barChart>
      <c:catAx>
        <c:axId val="132638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6378448"/>
        <c:crosses val="autoZero"/>
        <c:auto val="1"/>
        <c:lblAlgn val="ctr"/>
        <c:lblOffset val="100"/>
        <c:noMultiLvlLbl val="0"/>
      </c:catAx>
      <c:valAx>
        <c:axId val="132637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638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MMD 2019-2022-2024</a:t>
            </a:r>
          </a:p>
        </c:rich>
      </c:tx>
      <c:layout>
        <c:manualLayout>
          <c:xMode val="edge"/>
          <c:yMode val="edge"/>
          <c:x val="0.304485370536736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Resumo!$C$1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Resumo!$A$2:$B$13</c:f>
              <c:strCache>
                <c:ptCount val="8"/>
                <c:pt idx="0">
                  <c:v>QATC- 1</c:v>
                </c:pt>
                <c:pt idx="1">
                  <c:v>QATC- 2</c:v>
                </c:pt>
                <c:pt idx="2">
                  <c:v>QATC- 3</c:v>
                </c:pt>
                <c:pt idx="3">
                  <c:v>QATC- 4</c:v>
                </c:pt>
                <c:pt idx="4">
                  <c:v>QATC- 5</c:v>
                </c:pt>
                <c:pt idx="5">
                  <c:v>QATC- 6</c:v>
                </c:pt>
                <c:pt idx="6">
                  <c:v>QATC- 7</c:v>
                </c:pt>
                <c:pt idx="7">
                  <c:v>QATC- 8</c:v>
                </c:pt>
              </c:strCache>
            </c:strRef>
          </c:cat>
          <c:val>
            <c:numRef>
              <c:f>Resumo!$C$2:$C$13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2-4396-B582-5699D71C6818}"/>
            </c:ext>
          </c:extLst>
        </c:ser>
        <c:ser>
          <c:idx val="1"/>
          <c:order val="1"/>
          <c:tx>
            <c:strRef>
              <c:f>Resumo!$D$1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Resumo!$A$2:$B$13</c:f>
              <c:strCache>
                <c:ptCount val="8"/>
                <c:pt idx="0">
                  <c:v>QATC- 1</c:v>
                </c:pt>
                <c:pt idx="1">
                  <c:v>QATC- 2</c:v>
                </c:pt>
                <c:pt idx="2">
                  <c:v>QATC- 3</c:v>
                </c:pt>
                <c:pt idx="3">
                  <c:v>QATC- 4</c:v>
                </c:pt>
                <c:pt idx="4">
                  <c:v>QATC- 5</c:v>
                </c:pt>
                <c:pt idx="5">
                  <c:v>QATC- 6</c:v>
                </c:pt>
                <c:pt idx="6">
                  <c:v>QATC- 7</c:v>
                </c:pt>
                <c:pt idx="7">
                  <c:v>QATC- 8</c:v>
                </c:pt>
              </c:strCache>
            </c:strRef>
          </c:cat>
          <c:val>
            <c:numRef>
              <c:f>Resumo!$D$2:$D$13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C2-4396-B582-5699D71C6818}"/>
            </c:ext>
          </c:extLst>
        </c:ser>
        <c:ser>
          <c:idx val="2"/>
          <c:order val="2"/>
          <c:tx>
            <c:strRef>
              <c:f>Resumo!$E$1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Resumo!$A$2:$B$13</c:f>
              <c:strCache>
                <c:ptCount val="8"/>
                <c:pt idx="0">
                  <c:v>QATC- 1</c:v>
                </c:pt>
                <c:pt idx="1">
                  <c:v>QATC- 2</c:v>
                </c:pt>
                <c:pt idx="2">
                  <c:v>QATC- 3</c:v>
                </c:pt>
                <c:pt idx="3">
                  <c:v>QATC- 4</c:v>
                </c:pt>
                <c:pt idx="4">
                  <c:v>QATC- 5</c:v>
                </c:pt>
                <c:pt idx="5">
                  <c:v>QATC- 6</c:v>
                </c:pt>
                <c:pt idx="6">
                  <c:v>QATC- 7</c:v>
                </c:pt>
                <c:pt idx="7">
                  <c:v>QATC- 8</c:v>
                </c:pt>
              </c:strCache>
            </c:strRef>
          </c:cat>
          <c:val>
            <c:numRef>
              <c:f>Resumo!$E$2:$E$13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C2-4396-B582-5699D71C6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6379280"/>
        <c:axId val="1326379696"/>
      </c:barChart>
      <c:catAx>
        <c:axId val="132637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6379696"/>
        <c:crosses val="autoZero"/>
        <c:auto val="1"/>
        <c:lblAlgn val="ctr"/>
        <c:lblOffset val="100"/>
        <c:noMultiLvlLbl val="0"/>
      </c:catAx>
      <c:valAx>
        <c:axId val="1326379696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63792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MMD 2019-2022-2024</a:t>
            </a:r>
          </a:p>
        </c:rich>
      </c:tx>
      <c:layout>
        <c:manualLayout>
          <c:xMode val="edge"/>
          <c:yMode val="edge"/>
          <c:x val="0.3067225070020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Resumo!$C$1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(Resumo!$A$1,Resumo!$A$10:$A$16)</c:f>
              <c:strCache>
                <c:ptCount val="7"/>
                <c:pt idx="0">
                  <c:v>QATC- 9</c:v>
                </c:pt>
                <c:pt idx="1">
                  <c:v>QATC- 10</c:v>
                </c:pt>
                <c:pt idx="2">
                  <c:v>QATC- 11</c:v>
                </c:pt>
                <c:pt idx="3">
                  <c:v>QATC- 12 </c:v>
                </c:pt>
                <c:pt idx="4">
                  <c:v>QATC- 13 </c:v>
                </c:pt>
                <c:pt idx="5">
                  <c:v>QATC- 14</c:v>
                </c:pt>
                <c:pt idx="6">
                  <c:v>QATC- 15</c:v>
                </c:pt>
              </c:strCache>
            </c:strRef>
          </c:cat>
          <c:val>
            <c:numRef>
              <c:f>(Resumo!$C$1,Resumo!$C$10:$C$16)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A-40CF-AD2E-4D60FB1726B3}"/>
            </c:ext>
          </c:extLst>
        </c:ser>
        <c:ser>
          <c:idx val="1"/>
          <c:order val="1"/>
          <c:tx>
            <c:strRef>
              <c:f>Resumo!$D$1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(Resumo!$A$1,Resumo!$A$10:$A$16)</c:f>
              <c:strCache>
                <c:ptCount val="7"/>
                <c:pt idx="0">
                  <c:v>QATC- 9</c:v>
                </c:pt>
                <c:pt idx="1">
                  <c:v>QATC- 10</c:v>
                </c:pt>
                <c:pt idx="2">
                  <c:v>QATC- 11</c:v>
                </c:pt>
                <c:pt idx="3">
                  <c:v>QATC- 12 </c:v>
                </c:pt>
                <c:pt idx="4">
                  <c:v>QATC- 13 </c:v>
                </c:pt>
                <c:pt idx="5">
                  <c:v>QATC- 14</c:v>
                </c:pt>
                <c:pt idx="6">
                  <c:v>QATC- 15</c:v>
                </c:pt>
              </c:strCache>
            </c:strRef>
          </c:cat>
          <c:val>
            <c:numRef>
              <c:f>(Resumo!$D$1,Resumo!$D$10:$D$16)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A-40CF-AD2E-4D60FB1726B3}"/>
            </c:ext>
          </c:extLst>
        </c:ser>
        <c:ser>
          <c:idx val="2"/>
          <c:order val="2"/>
          <c:tx>
            <c:strRef>
              <c:f>Resumo!$E$1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(Resumo!$A$1,Resumo!$A$10:$A$16)</c:f>
              <c:strCache>
                <c:ptCount val="7"/>
                <c:pt idx="0">
                  <c:v>QATC- 9</c:v>
                </c:pt>
                <c:pt idx="1">
                  <c:v>QATC- 10</c:v>
                </c:pt>
                <c:pt idx="2">
                  <c:v>QATC- 11</c:v>
                </c:pt>
                <c:pt idx="3">
                  <c:v>QATC- 12 </c:v>
                </c:pt>
                <c:pt idx="4">
                  <c:v>QATC- 13 </c:v>
                </c:pt>
                <c:pt idx="5">
                  <c:v>QATC- 14</c:v>
                </c:pt>
                <c:pt idx="6">
                  <c:v>QATC- 15</c:v>
                </c:pt>
              </c:strCache>
            </c:strRef>
          </c:cat>
          <c:val>
            <c:numRef>
              <c:f>(Resumo!$E$1,Resumo!$E$10:$E$16)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8A-40CF-AD2E-4D60FB172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6379280"/>
        <c:axId val="1326379696"/>
      </c:barChart>
      <c:catAx>
        <c:axId val="132637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6379696"/>
        <c:crosses val="autoZero"/>
        <c:auto val="1"/>
        <c:lblAlgn val="ctr"/>
        <c:lblOffset val="100"/>
        <c:noMultiLvlLbl val="0"/>
      </c:catAx>
      <c:valAx>
        <c:axId val="1326379696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63792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1600"/>
              <a:t>MMD 2019-2024</a:t>
            </a:r>
          </a:p>
        </c:rich>
      </c:tx>
      <c:layout>
        <c:manualLayout>
          <c:xMode val="edge"/>
          <c:yMode val="edge"/>
          <c:x val="0.35408268597297821"/>
          <c:y val="3.82043935052531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Resumo!$C$1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Resumo!$A$14:$B$26</c:f>
              <c:strCache>
                <c:ptCount val="10"/>
                <c:pt idx="0">
                  <c:v>QATC- 16</c:v>
                </c:pt>
                <c:pt idx="1">
                  <c:v>QATC- 17</c:v>
                </c:pt>
                <c:pt idx="2">
                  <c:v>QATC- 18</c:v>
                </c:pt>
                <c:pt idx="3">
                  <c:v>QATC- 19</c:v>
                </c:pt>
                <c:pt idx="4">
                  <c:v>QATC- 20</c:v>
                </c:pt>
                <c:pt idx="5">
                  <c:v>QATC- 21</c:v>
                </c:pt>
                <c:pt idx="6">
                  <c:v>QATC- 22</c:v>
                </c:pt>
                <c:pt idx="7">
                  <c:v>QATC- 23</c:v>
                </c:pt>
                <c:pt idx="8">
                  <c:v>QATC- 24</c:v>
                </c:pt>
                <c:pt idx="9">
                  <c:v>QATC- 25</c:v>
                </c:pt>
              </c:strCache>
            </c:strRef>
          </c:cat>
          <c:val>
            <c:numRef>
              <c:f>Resumo!$C$14:$C$26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8-42B5-855B-B3C42E304EDE}"/>
            </c:ext>
          </c:extLst>
        </c:ser>
        <c:ser>
          <c:idx val="2"/>
          <c:order val="2"/>
          <c:tx>
            <c:strRef>
              <c:f>Resumo!$E$1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Resumo!$A$14:$B$26</c:f>
              <c:strCache>
                <c:ptCount val="10"/>
                <c:pt idx="0">
                  <c:v>QATC- 16</c:v>
                </c:pt>
                <c:pt idx="1">
                  <c:v>QATC- 17</c:v>
                </c:pt>
                <c:pt idx="2">
                  <c:v>QATC- 18</c:v>
                </c:pt>
                <c:pt idx="3">
                  <c:v>QATC- 19</c:v>
                </c:pt>
                <c:pt idx="4">
                  <c:v>QATC- 20</c:v>
                </c:pt>
                <c:pt idx="5">
                  <c:v>QATC- 21</c:v>
                </c:pt>
                <c:pt idx="6">
                  <c:v>QATC- 22</c:v>
                </c:pt>
                <c:pt idx="7">
                  <c:v>QATC- 23</c:v>
                </c:pt>
                <c:pt idx="8">
                  <c:v>QATC- 24</c:v>
                </c:pt>
                <c:pt idx="9">
                  <c:v>QATC- 25</c:v>
                </c:pt>
              </c:strCache>
            </c:strRef>
          </c:cat>
          <c:val>
            <c:numRef>
              <c:f>Resumo!$E$14:$E$26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C8-42B5-855B-B3C42E304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2572368"/>
        <c:axId val="132257112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Resumo!$D$1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Resumo!$A$14:$B$26</c15:sqref>
                        </c15:formulaRef>
                      </c:ext>
                    </c:extLst>
                    <c:strCache>
                      <c:ptCount val="10"/>
                      <c:pt idx="0">
                        <c:v>QATC- 16</c:v>
                      </c:pt>
                      <c:pt idx="1">
                        <c:v>QATC- 17</c:v>
                      </c:pt>
                      <c:pt idx="2">
                        <c:v>QATC- 18</c:v>
                      </c:pt>
                      <c:pt idx="3">
                        <c:v>QATC- 19</c:v>
                      </c:pt>
                      <c:pt idx="4">
                        <c:v>QATC- 20</c:v>
                      </c:pt>
                      <c:pt idx="5">
                        <c:v>QATC- 21</c:v>
                      </c:pt>
                      <c:pt idx="6">
                        <c:v>QATC- 22</c:v>
                      </c:pt>
                      <c:pt idx="7">
                        <c:v>QATC- 23</c:v>
                      </c:pt>
                      <c:pt idx="8">
                        <c:v>QATC- 24</c:v>
                      </c:pt>
                      <c:pt idx="9">
                        <c:v>QATC- 25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Resumo!$D$14:$D$26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1C8-42B5-855B-B3C42E304EDE}"/>
                  </c:ext>
                </c:extLst>
              </c15:ser>
            </c15:filteredBarSeries>
          </c:ext>
        </c:extLst>
      </c:barChart>
      <c:catAx>
        <c:axId val="132257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2571120"/>
        <c:crosses val="autoZero"/>
        <c:auto val="1"/>
        <c:lblAlgn val="ctr"/>
        <c:lblOffset val="100"/>
        <c:noMultiLvlLbl val="0"/>
      </c:catAx>
      <c:valAx>
        <c:axId val="1322571120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25723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800"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12-4A9F-AC64-7491BCA57998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12-4A9F-AC64-7491BCA579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12-4A9F-AC64-7491BCA5799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12-4A9F-AC64-7491BCA57998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12-4A9F-AC64-7491BCA57998}"/>
              </c:ext>
            </c:extLst>
          </c:dPt>
          <c:dLbls>
            <c:dLbl>
              <c:idx val="0"/>
              <c:layout>
                <c:manualLayout>
                  <c:x val="0.13091229221347331"/>
                  <c:y val="-0.148871026538349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12-4A9F-AC64-7491BCA57998}"/>
                </c:ext>
              </c:extLst>
            </c:dLbl>
            <c:dLbl>
              <c:idx val="1"/>
              <c:layout>
                <c:manualLayout>
                  <c:x val="-0.17054221347331583"/>
                  <c:y val="3.22550306211723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812-4A9F-AC64-7491BCA57998}"/>
                </c:ext>
              </c:extLst>
            </c:dLbl>
            <c:dLbl>
              <c:idx val="2"/>
              <c:layout>
                <c:manualLayout>
                  <c:x val="-0.16666666666666666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812-4A9F-AC64-7491BCA57998}"/>
                </c:ext>
              </c:extLst>
            </c:dLbl>
            <c:dLbl>
              <c:idx val="3"/>
              <c:layout>
                <c:manualLayout>
                  <c:x val="-0.19166666666666668"/>
                  <c:y val="-7.4074074074074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812-4A9F-AC64-7491BCA57998}"/>
                </c:ext>
              </c:extLst>
            </c:dLbl>
            <c:dLbl>
              <c:idx val="4"/>
              <c:layout>
                <c:manualLayout>
                  <c:x val="-0.05"/>
                  <c:y val="-0.171296296296296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812-4A9F-AC64-7491BCA57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'2024_depois_recurso'!$O$26:$O$30</c:f>
              <c:strCache>
                <c:ptCount val="5"/>
                <c:pt idx="0">
                  <c:v>Nível Gerenciado</c:v>
                </c:pt>
                <c:pt idx="1">
                  <c:v>Nível Estabelecido</c:v>
                </c:pt>
                <c:pt idx="2">
                  <c:v>Nível de Desenvolvimento</c:v>
                </c:pt>
                <c:pt idx="3">
                  <c:v>Nível de Base</c:v>
                </c:pt>
                <c:pt idx="4">
                  <c:v>Nível inexistente</c:v>
                </c:pt>
              </c:strCache>
            </c:strRef>
          </c:cat>
          <c:val>
            <c:numRef>
              <c:f>'2024_depois_recurso'!$P$26:$P$30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12-4A9F-AC64-7491BCA57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81-4234-989C-F9E744A1AF67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81-4234-989C-F9E744A1AF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81-4234-989C-F9E744A1AF67}"/>
              </c:ext>
            </c:extLst>
          </c:dPt>
          <c:dLbls>
            <c:dLbl>
              <c:idx val="0"/>
              <c:layout>
                <c:manualLayout>
                  <c:x val="0.17155358705161844"/>
                  <c:y val="-9.95971857684456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81-4234-989C-F9E744A1AF67}"/>
                </c:ext>
              </c:extLst>
            </c:dLbl>
            <c:dLbl>
              <c:idx val="1"/>
              <c:layout>
                <c:manualLayout>
                  <c:x val="-0.20207370953630799"/>
                  <c:y val="0.114549795858850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81-4234-989C-F9E744A1AF67}"/>
                </c:ext>
              </c:extLst>
            </c:dLbl>
            <c:dLbl>
              <c:idx val="2"/>
              <c:layout>
                <c:manualLayout>
                  <c:x val="-0.21388888888888888"/>
                  <c:y val="-0.1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81-4234-989C-F9E744A1A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'2024'!$Q$38:$Q$40</c:f>
              <c:strCache>
                <c:ptCount val="3"/>
                <c:pt idx="0">
                  <c:v>Indicadores que tiveram elevação da nota</c:v>
                </c:pt>
                <c:pt idx="1">
                  <c:v>Indicadores que tiveram a nota mantida</c:v>
                </c:pt>
                <c:pt idx="2">
                  <c:v>Indicadores que tiveram redução da nota</c:v>
                </c:pt>
              </c:strCache>
            </c:strRef>
          </c:cat>
          <c:val>
            <c:numRef>
              <c:f>'2024'!$R$38:$R$40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81-4234-989C-F9E744A1A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E8177-D42E-43FC-B238-2E63C0FEBFC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6534D-BAA9-449C-9AFE-8C37A7B66E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4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53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0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018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2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2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32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0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38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D02DB2-B80E-4EEF-87FC-5C933CB187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F399219-E7AE-4C31-BD9D-0BBC83E960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88299" y="1781176"/>
            <a:ext cx="2359600" cy="3295650"/>
          </a:xfrm>
          <a:custGeom>
            <a:avLst/>
            <a:gdLst>
              <a:gd name="connsiteX0" fmla="*/ 27552 w 2098380"/>
              <a:gd name="connsiteY0" fmla="*/ 0 h 2895600"/>
              <a:gd name="connsiteX1" fmla="*/ 2070828 w 2098380"/>
              <a:gd name="connsiteY1" fmla="*/ 0 h 2895600"/>
              <a:gd name="connsiteX2" fmla="*/ 2098380 w 2098380"/>
              <a:gd name="connsiteY2" fmla="*/ 27552 h 2895600"/>
              <a:gd name="connsiteX3" fmla="*/ 2098380 w 2098380"/>
              <a:gd name="connsiteY3" fmla="*/ 2868048 h 2895600"/>
              <a:gd name="connsiteX4" fmla="*/ 2070828 w 2098380"/>
              <a:gd name="connsiteY4" fmla="*/ 2895600 h 2895600"/>
              <a:gd name="connsiteX5" fmla="*/ 27552 w 2098380"/>
              <a:gd name="connsiteY5" fmla="*/ 2895600 h 2895600"/>
              <a:gd name="connsiteX6" fmla="*/ 0 w 2098380"/>
              <a:gd name="connsiteY6" fmla="*/ 2868048 h 2895600"/>
              <a:gd name="connsiteX7" fmla="*/ 0 w 2098380"/>
              <a:gd name="connsiteY7" fmla="*/ 27552 h 2895600"/>
              <a:gd name="connsiteX8" fmla="*/ 27552 w 209838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8380" h="2895600">
                <a:moveTo>
                  <a:pt x="27552" y="0"/>
                </a:moveTo>
                <a:lnTo>
                  <a:pt x="2070828" y="0"/>
                </a:lnTo>
                <a:cubicBezTo>
                  <a:pt x="2086045" y="0"/>
                  <a:pt x="2098380" y="12335"/>
                  <a:pt x="2098380" y="27552"/>
                </a:cubicBezTo>
                <a:lnTo>
                  <a:pt x="2098380" y="2868048"/>
                </a:lnTo>
                <a:cubicBezTo>
                  <a:pt x="2098380" y="2883265"/>
                  <a:pt x="2086045" y="2895600"/>
                  <a:pt x="2070828" y="2895600"/>
                </a:cubicBezTo>
                <a:lnTo>
                  <a:pt x="27552" y="2895600"/>
                </a:lnTo>
                <a:cubicBezTo>
                  <a:pt x="12335" y="2895600"/>
                  <a:pt x="0" y="2883265"/>
                  <a:pt x="0" y="2868048"/>
                </a:cubicBezTo>
                <a:lnTo>
                  <a:pt x="0" y="27552"/>
                </a:lnTo>
                <a:cubicBezTo>
                  <a:pt x="0" y="12335"/>
                  <a:pt x="12335" y="0"/>
                  <a:pt x="27552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1270000" dist="7620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60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7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7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76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8C20FB-FCF7-479A-A3D8-3DC72AA13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2121" y="2178637"/>
            <a:ext cx="3643358" cy="2346101"/>
          </a:xfrm>
          <a:custGeom>
            <a:avLst/>
            <a:gdLst>
              <a:gd name="connsiteX0" fmla="*/ 99287 w 3643358"/>
              <a:gd name="connsiteY0" fmla="*/ 0 h 2346101"/>
              <a:gd name="connsiteX1" fmla="*/ 3544071 w 3643358"/>
              <a:gd name="connsiteY1" fmla="*/ 0 h 2346101"/>
              <a:gd name="connsiteX2" fmla="*/ 3643358 w 3643358"/>
              <a:gd name="connsiteY2" fmla="*/ 99287 h 2346101"/>
              <a:gd name="connsiteX3" fmla="*/ 3643358 w 3643358"/>
              <a:gd name="connsiteY3" fmla="*/ 2346101 h 2346101"/>
              <a:gd name="connsiteX4" fmla="*/ 0 w 3643358"/>
              <a:gd name="connsiteY4" fmla="*/ 2346101 h 2346101"/>
              <a:gd name="connsiteX5" fmla="*/ 0 w 3643358"/>
              <a:gd name="connsiteY5" fmla="*/ 99287 h 2346101"/>
              <a:gd name="connsiteX6" fmla="*/ 99287 w 3643358"/>
              <a:gd name="connsiteY6" fmla="*/ 0 h 234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3358" h="2346101">
                <a:moveTo>
                  <a:pt x="99287" y="0"/>
                </a:moveTo>
                <a:lnTo>
                  <a:pt x="3544071" y="0"/>
                </a:lnTo>
                <a:cubicBezTo>
                  <a:pt x="3598906" y="0"/>
                  <a:pt x="3643358" y="44452"/>
                  <a:pt x="3643358" y="99287"/>
                </a:cubicBezTo>
                <a:lnTo>
                  <a:pt x="3643358" y="2346101"/>
                </a:lnTo>
                <a:lnTo>
                  <a:pt x="0" y="2346101"/>
                </a:lnTo>
                <a:lnTo>
                  <a:pt x="0" y="99287"/>
                </a:lnTo>
                <a:cubicBezTo>
                  <a:pt x="0" y="44452"/>
                  <a:pt x="44452" y="0"/>
                  <a:pt x="99287" y="0"/>
                </a:cubicBez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3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91B6EF2-3B94-4F58-9031-9B28E9B15A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913" y="0"/>
            <a:ext cx="4508089" cy="6858000"/>
          </a:xfrm>
          <a:custGeom>
            <a:avLst/>
            <a:gdLst>
              <a:gd name="connsiteX0" fmla="*/ 890542 w 4508089"/>
              <a:gd name="connsiteY0" fmla="*/ 0 h 6858000"/>
              <a:gd name="connsiteX1" fmla="*/ 4508089 w 4508089"/>
              <a:gd name="connsiteY1" fmla="*/ 0 h 6858000"/>
              <a:gd name="connsiteX2" fmla="*/ 4508089 w 4508089"/>
              <a:gd name="connsiteY2" fmla="*/ 6858000 h 6858000"/>
              <a:gd name="connsiteX3" fmla="*/ 890542 w 4508089"/>
              <a:gd name="connsiteY3" fmla="*/ 6858000 h 6858000"/>
              <a:gd name="connsiteX4" fmla="*/ 850715 w 4508089"/>
              <a:gd name="connsiteY4" fmla="*/ 6788734 h 6858000"/>
              <a:gd name="connsiteX5" fmla="*/ 0 w 4508089"/>
              <a:gd name="connsiteY5" fmla="*/ 3429000 h 6858000"/>
              <a:gd name="connsiteX6" fmla="*/ 850715 w 4508089"/>
              <a:gd name="connsiteY6" fmla="*/ 692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8089" h="6858000">
                <a:moveTo>
                  <a:pt x="890542" y="0"/>
                </a:moveTo>
                <a:lnTo>
                  <a:pt x="4508089" y="0"/>
                </a:lnTo>
                <a:lnTo>
                  <a:pt x="4508089" y="6858000"/>
                </a:lnTo>
                <a:lnTo>
                  <a:pt x="890542" y="6858000"/>
                </a:lnTo>
                <a:lnTo>
                  <a:pt x="850715" y="6788734"/>
                </a:lnTo>
                <a:cubicBezTo>
                  <a:pt x="308175" y="5790009"/>
                  <a:pt x="0" y="4645494"/>
                  <a:pt x="0" y="3429000"/>
                </a:cubicBezTo>
                <a:cubicBezTo>
                  <a:pt x="0" y="2212507"/>
                  <a:pt x="308177" y="1067992"/>
                  <a:pt x="850715" y="69267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5045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210F00E-0A6F-477F-84B4-C1CC518E66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0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9228372-F8E2-4989-956D-7FFD0CBE10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54127" y="1002890"/>
            <a:ext cx="3883743" cy="585511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>
            <a:outerShdw blurRad="1270000" dist="825500" dir="16200000" sx="80000" sy="80000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185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B39B47B-626C-4EAA-8CF4-80E72AE4A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1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218E26D-3B70-42C5-AD7F-E95FE583FD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59543" y="1002890"/>
            <a:ext cx="3902813" cy="585511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>
            <a:outerShdw blurRad="1270000" dist="1524000" sx="80000" sy="800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B79CA7-E6F9-4188-A3F8-BABE1A6E6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546194" y="1640979"/>
            <a:ext cx="861901" cy="861901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437F66-1723-4DE8-934A-967922F792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13497" y="3065077"/>
            <a:ext cx="861901" cy="861901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no ícone para adicionar uma imagem</a:t>
            </a:r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A97749-73FC-4253-900A-A153C1C985C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63843" y="3506649"/>
            <a:ext cx="861901" cy="861901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no ícone para adicionar uma imagem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95AB6B-F7C4-4C25-ADF7-16FD0ACC42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989" y="1640979"/>
            <a:ext cx="1348598" cy="1348598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13440D4-21C2-4574-B263-6A4D13FFA1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2370" y="4698021"/>
            <a:ext cx="861901" cy="861901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no ícone para adicionar uma imagem</a:t>
            </a:r>
            <a:endParaRPr lang="id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675DD5-D468-47AD-B641-3E972FE9BB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11033" y="4023723"/>
            <a:ext cx="1348598" cy="1348598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735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grpId="1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autoRev="1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Motion origin="layout" path="M 1.66667E-6 0 L 1.66667E-6 0.0284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9" grpId="0"/>
      <p:bldP spid="9" grpId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F5E19CC-BF13-456B-A03B-405AB2E02F00}"/>
              </a:ext>
            </a:extLst>
          </p:cNvPr>
          <p:cNvSpPr/>
          <p:nvPr userDrawn="1"/>
        </p:nvSpPr>
        <p:spPr>
          <a:xfrm>
            <a:off x="-1" y="0"/>
            <a:ext cx="12196028" cy="4622192"/>
          </a:xfrm>
          <a:custGeom>
            <a:avLst/>
            <a:gdLst>
              <a:gd name="connsiteX0" fmla="*/ 0 w 12196028"/>
              <a:gd name="connsiteY0" fmla="*/ 0 h 4622192"/>
              <a:gd name="connsiteX1" fmla="*/ 12194433 w 12196028"/>
              <a:gd name="connsiteY1" fmla="*/ 0 h 4622192"/>
              <a:gd name="connsiteX2" fmla="*/ 12194862 w 12196028"/>
              <a:gd name="connsiteY2" fmla="*/ 1157887 h 4622192"/>
              <a:gd name="connsiteX3" fmla="*/ 12195488 w 12196028"/>
              <a:gd name="connsiteY3" fmla="*/ 2846145 h 4622192"/>
              <a:gd name="connsiteX4" fmla="*/ 7469561 w 12196028"/>
              <a:gd name="connsiteY4" fmla="*/ 4622192 h 4622192"/>
              <a:gd name="connsiteX5" fmla="*/ 7985663 w 12196028"/>
              <a:gd name="connsiteY5" fmla="*/ 2801420 h 4622192"/>
              <a:gd name="connsiteX6" fmla="*/ 1756691 w 12196028"/>
              <a:gd name="connsiteY6" fmla="*/ 2453862 h 4622192"/>
              <a:gd name="connsiteX7" fmla="*/ 6525 w 12196028"/>
              <a:gd name="connsiteY7" fmla="*/ 1193004 h 4622192"/>
              <a:gd name="connsiteX8" fmla="*/ 0 w 12196028"/>
              <a:gd name="connsiteY8" fmla="*/ 1183464 h 4622192"/>
              <a:gd name="connsiteX0" fmla="*/ 0 w 12196028"/>
              <a:gd name="connsiteY0" fmla="*/ 0 h 4622192"/>
              <a:gd name="connsiteX1" fmla="*/ 12194433 w 12196028"/>
              <a:gd name="connsiteY1" fmla="*/ 0 h 4622192"/>
              <a:gd name="connsiteX2" fmla="*/ 12194862 w 12196028"/>
              <a:gd name="connsiteY2" fmla="*/ 1157887 h 4622192"/>
              <a:gd name="connsiteX3" fmla="*/ 12195488 w 12196028"/>
              <a:gd name="connsiteY3" fmla="*/ 2846145 h 4622192"/>
              <a:gd name="connsiteX4" fmla="*/ 7469561 w 12196028"/>
              <a:gd name="connsiteY4" fmla="*/ 4622192 h 4622192"/>
              <a:gd name="connsiteX5" fmla="*/ 7985663 w 12196028"/>
              <a:gd name="connsiteY5" fmla="*/ 2801420 h 4622192"/>
              <a:gd name="connsiteX6" fmla="*/ 1771931 w 12196028"/>
              <a:gd name="connsiteY6" fmla="*/ 3200622 h 4622192"/>
              <a:gd name="connsiteX7" fmla="*/ 6525 w 12196028"/>
              <a:gd name="connsiteY7" fmla="*/ 1193004 h 4622192"/>
              <a:gd name="connsiteX8" fmla="*/ 0 w 12196028"/>
              <a:gd name="connsiteY8" fmla="*/ 1183464 h 4622192"/>
              <a:gd name="connsiteX9" fmla="*/ 0 w 12196028"/>
              <a:gd name="connsiteY9" fmla="*/ 0 h 4622192"/>
              <a:gd name="connsiteX0" fmla="*/ 0 w 12196028"/>
              <a:gd name="connsiteY0" fmla="*/ 0 h 4622192"/>
              <a:gd name="connsiteX1" fmla="*/ 12194433 w 12196028"/>
              <a:gd name="connsiteY1" fmla="*/ 0 h 4622192"/>
              <a:gd name="connsiteX2" fmla="*/ 12194862 w 12196028"/>
              <a:gd name="connsiteY2" fmla="*/ 1157887 h 4622192"/>
              <a:gd name="connsiteX3" fmla="*/ 12195488 w 12196028"/>
              <a:gd name="connsiteY3" fmla="*/ 2846145 h 4622192"/>
              <a:gd name="connsiteX4" fmla="*/ 7469561 w 12196028"/>
              <a:gd name="connsiteY4" fmla="*/ 4622192 h 4622192"/>
              <a:gd name="connsiteX5" fmla="*/ 7985663 w 12196028"/>
              <a:gd name="connsiteY5" fmla="*/ 2801420 h 4622192"/>
              <a:gd name="connsiteX6" fmla="*/ 1771931 w 12196028"/>
              <a:gd name="connsiteY6" fmla="*/ 3200622 h 4622192"/>
              <a:gd name="connsiteX7" fmla="*/ 6525 w 12196028"/>
              <a:gd name="connsiteY7" fmla="*/ 1193004 h 4622192"/>
              <a:gd name="connsiteX8" fmla="*/ 0 w 12196028"/>
              <a:gd name="connsiteY8" fmla="*/ 1183464 h 4622192"/>
              <a:gd name="connsiteX9" fmla="*/ 0 w 12196028"/>
              <a:gd name="connsiteY9" fmla="*/ 0 h 4622192"/>
              <a:gd name="connsiteX0" fmla="*/ 0 w 12196028"/>
              <a:gd name="connsiteY0" fmla="*/ 0 h 4622192"/>
              <a:gd name="connsiteX1" fmla="*/ 12194433 w 12196028"/>
              <a:gd name="connsiteY1" fmla="*/ 0 h 4622192"/>
              <a:gd name="connsiteX2" fmla="*/ 12194862 w 12196028"/>
              <a:gd name="connsiteY2" fmla="*/ 1157887 h 4622192"/>
              <a:gd name="connsiteX3" fmla="*/ 12195488 w 12196028"/>
              <a:gd name="connsiteY3" fmla="*/ 2846145 h 4622192"/>
              <a:gd name="connsiteX4" fmla="*/ 7469561 w 12196028"/>
              <a:gd name="connsiteY4" fmla="*/ 4622192 h 4622192"/>
              <a:gd name="connsiteX5" fmla="*/ 7985663 w 12196028"/>
              <a:gd name="connsiteY5" fmla="*/ 2801420 h 4622192"/>
              <a:gd name="connsiteX6" fmla="*/ 1771931 w 12196028"/>
              <a:gd name="connsiteY6" fmla="*/ 3200622 h 4622192"/>
              <a:gd name="connsiteX7" fmla="*/ 6525 w 12196028"/>
              <a:gd name="connsiteY7" fmla="*/ 1193004 h 4622192"/>
              <a:gd name="connsiteX8" fmla="*/ 0 w 12196028"/>
              <a:gd name="connsiteY8" fmla="*/ 1183464 h 4622192"/>
              <a:gd name="connsiteX9" fmla="*/ 0 w 12196028"/>
              <a:gd name="connsiteY9" fmla="*/ 0 h 4622192"/>
              <a:gd name="connsiteX0" fmla="*/ 0 w 12196028"/>
              <a:gd name="connsiteY0" fmla="*/ 0 h 4622192"/>
              <a:gd name="connsiteX1" fmla="*/ 12194433 w 12196028"/>
              <a:gd name="connsiteY1" fmla="*/ 0 h 4622192"/>
              <a:gd name="connsiteX2" fmla="*/ 12194862 w 12196028"/>
              <a:gd name="connsiteY2" fmla="*/ 1157887 h 4622192"/>
              <a:gd name="connsiteX3" fmla="*/ 12195488 w 12196028"/>
              <a:gd name="connsiteY3" fmla="*/ 2846145 h 4622192"/>
              <a:gd name="connsiteX4" fmla="*/ 7469561 w 12196028"/>
              <a:gd name="connsiteY4" fmla="*/ 4622192 h 4622192"/>
              <a:gd name="connsiteX5" fmla="*/ 7909463 w 12196028"/>
              <a:gd name="connsiteY5" fmla="*/ 2511860 h 4622192"/>
              <a:gd name="connsiteX6" fmla="*/ 1771931 w 12196028"/>
              <a:gd name="connsiteY6" fmla="*/ 3200622 h 4622192"/>
              <a:gd name="connsiteX7" fmla="*/ 6525 w 12196028"/>
              <a:gd name="connsiteY7" fmla="*/ 1193004 h 4622192"/>
              <a:gd name="connsiteX8" fmla="*/ 0 w 12196028"/>
              <a:gd name="connsiteY8" fmla="*/ 1183464 h 4622192"/>
              <a:gd name="connsiteX9" fmla="*/ 0 w 12196028"/>
              <a:gd name="connsiteY9" fmla="*/ 0 h 4622192"/>
              <a:gd name="connsiteX0" fmla="*/ 0 w 12196028"/>
              <a:gd name="connsiteY0" fmla="*/ 0 h 4622192"/>
              <a:gd name="connsiteX1" fmla="*/ 12194433 w 12196028"/>
              <a:gd name="connsiteY1" fmla="*/ 0 h 4622192"/>
              <a:gd name="connsiteX2" fmla="*/ 12194862 w 12196028"/>
              <a:gd name="connsiteY2" fmla="*/ 1157887 h 4622192"/>
              <a:gd name="connsiteX3" fmla="*/ 12195488 w 12196028"/>
              <a:gd name="connsiteY3" fmla="*/ 2846145 h 4622192"/>
              <a:gd name="connsiteX4" fmla="*/ 7469561 w 12196028"/>
              <a:gd name="connsiteY4" fmla="*/ 4622192 h 4622192"/>
              <a:gd name="connsiteX5" fmla="*/ 7909463 w 12196028"/>
              <a:gd name="connsiteY5" fmla="*/ 2511860 h 4622192"/>
              <a:gd name="connsiteX6" fmla="*/ 1771931 w 12196028"/>
              <a:gd name="connsiteY6" fmla="*/ 3200622 h 4622192"/>
              <a:gd name="connsiteX7" fmla="*/ 6525 w 12196028"/>
              <a:gd name="connsiteY7" fmla="*/ 1193004 h 4622192"/>
              <a:gd name="connsiteX8" fmla="*/ 0 w 12196028"/>
              <a:gd name="connsiteY8" fmla="*/ 1183464 h 4622192"/>
              <a:gd name="connsiteX9" fmla="*/ 0 w 12196028"/>
              <a:gd name="connsiteY9" fmla="*/ 0 h 462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6028" h="4622192">
                <a:moveTo>
                  <a:pt x="0" y="0"/>
                </a:moveTo>
                <a:lnTo>
                  <a:pt x="12194433" y="0"/>
                </a:lnTo>
                <a:lnTo>
                  <a:pt x="12194862" y="1157887"/>
                </a:lnTo>
                <a:cubicBezTo>
                  <a:pt x="12195745" y="1721227"/>
                  <a:pt x="12196627" y="2284567"/>
                  <a:pt x="12195488" y="2846145"/>
                </a:cubicBezTo>
                <a:cubicBezTo>
                  <a:pt x="10276517" y="3970006"/>
                  <a:pt x="8289009" y="4539389"/>
                  <a:pt x="7469561" y="4622192"/>
                </a:cubicBezTo>
                <a:cubicBezTo>
                  <a:pt x="8093428" y="4253081"/>
                  <a:pt x="9590588" y="2642108"/>
                  <a:pt x="7909463" y="2511860"/>
                </a:cubicBezTo>
                <a:cubicBezTo>
                  <a:pt x="6228338" y="2381612"/>
                  <a:pt x="3959343" y="4106052"/>
                  <a:pt x="1771931" y="3200622"/>
                </a:cubicBezTo>
                <a:cubicBezTo>
                  <a:pt x="635419" y="2689518"/>
                  <a:pt x="399187" y="1703341"/>
                  <a:pt x="6525" y="1193004"/>
                </a:cubicBezTo>
                <a:lnTo>
                  <a:pt x="0" y="118346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3D1E66">
                  <a:alpha val="0"/>
                </a:srgbClr>
              </a:gs>
              <a:gs pos="60000">
                <a:schemeClr val="accent2">
                  <a:alpha val="4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E5771-31B3-423A-983F-BF0238A1F588}"/>
              </a:ext>
            </a:extLst>
          </p:cNvPr>
          <p:cNvSpPr txBox="1"/>
          <p:nvPr userDrawn="1"/>
        </p:nvSpPr>
        <p:spPr>
          <a:xfrm flipH="1">
            <a:off x="5355435" y="6322401"/>
            <a:ext cx="1481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100" i="0" smtClean="0">
                <a:solidFill>
                  <a:schemeClr val="bg1"/>
                </a:solidFill>
                <a:latin typeface="Sol" pitchFamily="2" charset="0"/>
                <a:ea typeface="Open Sans" panose="020B0606030504020204" pitchFamily="34" charset="0"/>
                <a:cs typeface="Poppins" panose="02000000000000000000" pitchFamily="2" charset="0"/>
              </a:rPr>
              <a:pPr algn="ctr"/>
              <a:t>‹nº›</a:t>
            </a:fld>
            <a:endParaRPr lang="id-ID" sz="1200" i="0" dirty="0">
              <a:solidFill>
                <a:schemeClr val="bg1"/>
              </a:solidFill>
              <a:latin typeface="Sol" pitchFamily="2" charset="0"/>
              <a:ea typeface="Open Sans" panose="020B06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E7154-69B2-414E-922E-FCF7AC561614}"/>
              </a:ext>
            </a:extLst>
          </p:cNvPr>
          <p:cNvSpPr txBox="1"/>
          <p:nvPr userDrawn="1"/>
        </p:nvSpPr>
        <p:spPr>
          <a:xfrm>
            <a:off x="4908242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Nunito Sans Light" panose="000004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Project</a:t>
            </a:r>
            <a:endParaRPr lang="en-US" sz="1100" baseline="0" dirty="0">
              <a:solidFill>
                <a:schemeClr val="bg1"/>
              </a:solidFill>
              <a:latin typeface="Nunito Sans Light" panose="00000400000000000000" pitchFamily="2" charset="0"/>
              <a:ea typeface="Open Sans Light" panose="020B0306030504020204" pitchFamily="34" charset="0"/>
              <a:cs typeface="Poppins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C3ACE-CBAA-4D29-A8DE-CFF36CD79D2C}"/>
              </a:ext>
            </a:extLst>
          </p:cNvPr>
          <p:cNvSpPr txBox="1"/>
          <p:nvPr userDrawn="1"/>
        </p:nvSpPr>
        <p:spPr>
          <a:xfrm>
            <a:off x="6234565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>
                <a:solidFill>
                  <a:schemeClr val="bg1"/>
                </a:solidFill>
                <a:latin typeface="Nunito Sans Light" panose="000004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Connection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76108-0760-4E83-9754-D43565DAB68A}"/>
              </a:ext>
            </a:extLst>
          </p:cNvPr>
          <p:cNvSpPr txBox="1"/>
          <p:nvPr userDrawn="1"/>
        </p:nvSpPr>
        <p:spPr>
          <a:xfrm>
            <a:off x="7560887" y="244621"/>
            <a:ext cx="1123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>
                <a:solidFill>
                  <a:schemeClr val="bg1"/>
                </a:solidFill>
                <a:latin typeface="Nunito Sans Light" panose="000004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Others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0F2AF-C513-4B18-A5C3-029C6805A830}"/>
              </a:ext>
            </a:extLst>
          </p:cNvPr>
          <p:cNvSpPr txBox="1"/>
          <p:nvPr userDrawn="1"/>
        </p:nvSpPr>
        <p:spPr>
          <a:xfrm>
            <a:off x="3507199" y="244621"/>
            <a:ext cx="1198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solidFill>
                  <a:schemeClr val="bg1"/>
                </a:solidFill>
                <a:latin typeface="Nunito Sans Light" panose="000004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Who we 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585136-199B-4D52-8C2E-516B39BF69D8}"/>
              </a:ext>
            </a:extLst>
          </p:cNvPr>
          <p:cNvSpPr/>
          <p:nvPr userDrawn="1"/>
        </p:nvSpPr>
        <p:spPr>
          <a:xfrm>
            <a:off x="711015" y="190760"/>
            <a:ext cx="129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ol" pitchFamily="2" charset="0"/>
                <a:cs typeface="Poppins" panose="02000000000000000000" pitchFamily="2" charset="0"/>
              </a:rPr>
              <a:t>Higher</a:t>
            </a:r>
            <a:endParaRPr lang="id-ID" b="1" dirty="0">
              <a:solidFill>
                <a:schemeClr val="bg1"/>
              </a:solidFill>
              <a:latin typeface="Sol" pitchFamily="2" charset="0"/>
              <a:cs typeface="Poppins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A1F304-E70D-4772-B827-8A3FB02F97D9}"/>
              </a:ext>
            </a:extLst>
          </p:cNvPr>
          <p:cNvCxnSpPr/>
          <p:nvPr userDrawn="1"/>
        </p:nvCxnSpPr>
        <p:spPr>
          <a:xfrm>
            <a:off x="0" y="690438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FB2767-B8BA-435D-95F1-36FA94A52931}"/>
              </a:ext>
            </a:extLst>
          </p:cNvPr>
          <p:cNvSpPr txBox="1"/>
          <p:nvPr userDrawn="1"/>
        </p:nvSpPr>
        <p:spPr>
          <a:xfrm>
            <a:off x="10121205" y="244621"/>
            <a:ext cx="1878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>
                <a:solidFill>
                  <a:schemeClr val="bg1"/>
                </a:solidFill>
                <a:latin typeface="Nunito Sans Light" panose="00000400000000000000" pitchFamily="2" charset="0"/>
                <a:ea typeface="Open Sans Light" panose="020B0306030504020204" pitchFamily="34" charset="0"/>
                <a:cs typeface="Poppins Light" panose="02000000000000000000" pitchFamily="2" charset="0"/>
              </a:rPr>
              <a:t>-18(352)-078-332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2045A6-F419-4566-B777-69B19F708790}"/>
              </a:ext>
            </a:extLst>
          </p:cNvPr>
          <p:cNvGrpSpPr/>
          <p:nvPr userDrawn="1"/>
        </p:nvGrpSpPr>
        <p:grpSpPr>
          <a:xfrm>
            <a:off x="9903352" y="249960"/>
            <a:ext cx="189972" cy="189972"/>
            <a:chOff x="5424488" y="5438776"/>
            <a:chExt cx="376238" cy="376238"/>
          </a:xfrm>
          <a:solidFill>
            <a:schemeClr val="bg1"/>
          </a:solidFill>
        </p:grpSpPr>
        <p:sp>
          <p:nvSpPr>
            <p:cNvPr id="12" name="Freeform 426">
              <a:extLst>
                <a:ext uri="{FF2B5EF4-FFF2-40B4-BE49-F238E27FC236}">
                  <a16:creationId xmlns:a16="http://schemas.microsoft.com/office/drawing/2014/main" id="{695B89B4-C899-449F-86A6-4CBD4E88B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5692776"/>
              <a:ext cx="14288" cy="14288"/>
            </a:xfrm>
            <a:custGeom>
              <a:avLst/>
              <a:gdLst>
                <a:gd name="T0" fmla="*/ 24 w 28"/>
                <a:gd name="T1" fmla="*/ 5 h 29"/>
                <a:gd name="T2" fmla="*/ 23 w 28"/>
                <a:gd name="T3" fmla="*/ 4 h 29"/>
                <a:gd name="T4" fmla="*/ 19 w 28"/>
                <a:gd name="T5" fmla="*/ 1 h 29"/>
                <a:gd name="T6" fmla="*/ 13 w 28"/>
                <a:gd name="T7" fmla="*/ 0 h 29"/>
                <a:gd name="T8" fmla="*/ 8 w 28"/>
                <a:gd name="T9" fmla="*/ 1 h 29"/>
                <a:gd name="T10" fmla="*/ 4 w 28"/>
                <a:gd name="T11" fmla="*/ 4 h 29"/>
                <a:gd name="T12" fmla="*/ 1 w 28"/>
                <a:gd name="T13" fmla="*/ 9 h 29"/>
                <a:gd name="T14" fmla="*/ 0 w 28"/>
                <a:gd name="T15" fmla="*/ 14 h 29"/>
                <a:gd name="T16" fmla="*/ 1 w 28"/>
                <a:gd name="T17" fmla="*/ 19 h 29"/>
                <a:gd name="T18" fmla="*/ 4 w 28"/>
                <a:gd name="T19" fmla="*/ 24 h 29"/>
                <a:gd name="T20" fmla="*/ 5 w 28"/>
                <a:gd name="T21" fmla="*/ 25 h 29"/>
                <a:gd name="T22" fmla="*/ 7 w 28"/>
                <a:gd name="T23" fmla="*/ 27 h 29"/>
                <a:gd name="T24" fmla="*/ 9 w 28"/>
                <a:gd name="T25" fmla="*/ 28 h 29"/>
                <a:gd name="T26" fmla="*/ 11 w 28"/>
                <a:gd name="T27" fmla="*/ 29 h 29"/>
                <a:gd name="T28" fmla="*/ 15 w 28"/>
                <a:gd name="T29" fmla="*/ 29 h 29"/>
                <a:gd name="T30" fmla="*/ 20 w 28"/>
                <a:gd name="T31" fmla="*/ 28 h 29"/>
                <a:gd name="T32" fmla="*/ 24 w 28"/>
                <a:gd name="T33" fmla="*/ 25 h 29"/>
                <a:gd name="T34" fmla="*/ 27 w 28"/>
                <a:gd name="T35" fmla="*/ 21 h 29"/>
                <a:gd name="T36" fmla="*/ 28 w 28"/>
                <a:gd name="T37" fmla="*/ 15 h 29"/>
                <a:gd name="T38" fmla="*/ 27 w 28"/>
                <a:gd name="T39" fmla="*/ 10 h 29"/>
                <a:gd name="T40" fmla="*/ 24 w 28"/>
                <a:gd name="T4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24" y="5"/>
                  </a:moveTo>
                  <a:lnTo>
                    <a:pt x="23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4" y="24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8" y="15"/>
                  </a:lnTo>
                  <a:lnTo>
                    <a:pt x="27" y="10"/>
                  </a:lnTo>
                  <a:lnTo>
                    <a:pt x="2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3" name="Freeform 427">
              <a:extLst>
                <a:ext uri="{FF2B5EF4-FFF2-40B4-BE49-F238E27FC236}">
                  <a16:creationId xmlns:a16="http://schemas.microsoft.com/office/drawing/2014/main" id="{27443435-1168-45FE-ACC2-79B32EF41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5438776"/>
              <a:ext cx="376238" cy="376238"/>
            </a:xfrm>
            <a:custGeom>
              <a:avLst/>
              <a:gdLst>
                <a:gd name="T0" fmla="*/ 653 w 710"/>
                <a:gd name="T1" fmla="*/ 564 h 712"/>
                <a:gd name="T2" fmla="*/ 626 w 710"/>
                <a:gd name="T3" fmla="*/ 520 h 712"/>
                <a:gd name="T4" fmla="*/ 626 w 710"/>
                <a:gd name="T5" fmla="*/ 570 h 712"/>
                <a:gd name="T6" fmla="*/ 82 w 710"/>
                <a:gd name="T7" fmla="*/ 579 h 712"/>
                <a:gd name="T8" fmla="*/ 119 w 710"/>
                <a:gd name="T9" fmla="*/ 506 h 712"/>
                <a:gd name="T10" fmla="*/ 191 w 710"/>
                <a:gd name="T11" fmla="*/ 465 h 712"/>
                <a:gd name="T12" fmla="*/ 283 w 710"/>
                <a:gd name="T13" fmla="*/ 460 h 712"/>
                <a:gd name="T14" fmla="*/ 368 w 710"/>
                <a:gd name="T15" fmla="*/ 478 h 712"/>
                <a:gd name="T16" fmla="*/ 446 w 710"/>
                <a:gd name="T17" fmla="*/ 445 h 712"/>
                <a:gd name="T18" fmla="*/ 536 w 710"/>
                <a:gd name="T19" fmla="*/ 470 h 712"/>
                <a:gd name="T20" fmla="*/ 569 w 710"/>
                <a:gd name="T21" fmla="*/ 475 h 712"/>
                <a:gd name="T22" fmla="*/ 546 w 710"/>
                <a:gd name="T23" fmla="*/ 445 h 712"/>
                <a:gd name="T24" fmla="*/ 446 w 710"/>
                <a:gd name="T25" fmla="*/ 409 h 712"/>
                <a:gd name="T26" fmla="*/ 457 w 710"/>
                <a:gd name="T27" fmla="*/ 355 h 712"/>
                <a:gd name="T28" fmla="*/ 501 w 710"/>
                <a:gd name="T29" fmla="*/ 285 h 712"/>
                <a:gd name="T30" fmla="*/ 541 w 710"/>
                <a:gd name="T31" fmla="*/ 254 h 712"/>
                <a:gd name="T32" fmla="*/ 523 w 710"/>
                <a:gd name="T33" fmla="*/ 186 h 712"/>
                <a:gd name="T34" fmla="*/ 494 w 710"/>
                <a:gd name="T35" fmla="*/ 98 h 712"/>
                <a:gd name="T36" fmla="*/ 453 w 710"/>
                <a:gd name="T37" fmla="*/ 28 h 712"/>
                <a:gd name="T38" fmla="*/ 374 w 710"/>
                <a:gd name="T39" fmla="*/ 0 h 712"/>
                <a:gd name="T40" fmla="*/ 267 w 710"/>
                <a:gd name="T41" fmla="*/ 22 h 712"/>
                <a:gd name="T42" fmla="*/ 219 w 710"/>
                <a:gd name="T43" fmla="*/ 86 h 712"/>
                <a:gd name="T44" fmla="*/ 193 w 710"/>
                <a:gd name="T45" fmla="*/ 183 h 712"/>
                <a:gd name="T46" fmla="*/ 169 w 710"/>
                <a:gd name="T47" fmla="*/ 245 h 712"/>
                <a:gd name="T48" fmla="*/ 200 w 710"/>
                <a:gd name="T49" fmla="*/ 284 h 712"/>
                <a:gd name="T50" fmla="*/ 243 w 710"/>
                <a:gd name="T51" fmla="*/ 345 h 712"/>
                <a:gd name="T52" fmla="*/ 267 w 710"/>
                <a:gd name="T53" fmla="*/ 402 h 712"/>
                <a:gd name="T54" fmla="*/ 171 w 710"/>
                <a:gd name="T55" fmla="*/ 443 h 712"/>
                <a:gd name="T56" fmla="*/ 90 w 710"/>
                <a:gd name="T57" fmla="*/ 497 h 712"/>
                <a:gd name="T58" fmla="*/ 52 w 710"/>
                <a:gd name="T59" fmla="*/ 589 h 712"/>
                <a:gd name="T60" fmla="*/ 0 w 710"/>
                <a:gd name="T61" fmla="*/ 698 h 712"/>
                <a:gd name="T62" fmla="*/ 706 w 710"/>
                <a:gd name="T63" fmla="*/ 708 h 712"/>
                <a:gd name="T64" fmla="*/ 497 w 710"/>
                <a:gd name="T65" fmla="*/ 207 h 712"/>
                <a:gd name="T66" fmla="*/ 513 w 710"/>
                <a:gd name="T67" fmla="*/ 250 h 712"/>
                <a:gd name="T68" fmla="*/ 208 w 710"/>
                <a:gd name="T69" fmla="*/ 257 h 712"/>
                <a:gd name="T70" fmla="*/ 200 w 710"/>
                <a:gd name="T71" fmla="*/ 211 h 712"/>
                <a:gd name="T72" fmla="*/ 336 w 710"/>
                <a:gd name="T73" fmla="*/ 450 h 712"/>
                <a:gd name="T74" fmla="*/ 291 w 710"/>
                <a:gd name="T75" fmla="*/ 417 h 712"/>
                <a:gd name="T76" fmla="*/ 335 w 710"/>
                <a:gd name="T77" fmla="*/ 387 h 712"/>
                <a:gd name="T78" fmla="*/ 413 w 710"/>
                <a:gd name="T79" fmla="*/ 406 h 712"/>
                <a:gd name="T80" fmla="*/ 383 w 710"/>
                <a:gd name="T81" fmla="*/ 448 h 712"/>
                <a:gd name="T82" fmla="*/ 245 w 710"/>
                <a:gd name="T83" fmla="*/ 95 h 712"/>
                <a:gd name="T84" fmla="*/ 282 w 710"/>
                <a:gd name="T85" fmla="*/ 44 h 712"/>
                <a:gd name="T86" fmla="*/ 374 w 710"/>
                <a:gd name="T87" fmla="*/ 28 h 712"/>
                <a:gd name="T88" fmla="*/ 430 w 710"/>
                <a:gd name="T89" fmla="*/ 46 h 712"/>
                <a:gd name="T90" fmla="*/ 463 w 710"/>
                <a:gd name="T91" fmla="*/ 91 h 712"/>
                <a:gd name="T92" fmla="*/ 439 w 710"/>
                <a:gd name="T93" fmla="*/ 133 h 712"/>
                <a:gd name="T94" fmla="*/ 367 w 710"/>
                <a:gd name="T95" fmla="*/ 169 h 712"/>
                <a:gd name="T96" fmla="*/ 241 w 710"/>
                <a:gd name="T97" fmla="*/ 180 h 712"/>
                <a:gd name="T98" fmla="*/ 337 w 710"/>
                <a:gd name="T99" fmla="*/ 204 h 712"/>
                <a:gd name="T100" fmla="*/ 435 w 710"/>
                <a:gd name="T101" fmla="*/ 169 h 712"/>
                <a:gd name="T102" fmla="*/ 461 w 710"/>
                <a:gd name="T103" fmla="*/ 301 h 712"/>
                <a:gd name="T104" fmla="*/ 419 w 710"/>
                <a:gd name="T105" fmla="*/ 347 h 712"/>
                <a:gd name="T106" fmla="*/ 325 w 710"/>
                <a:gd name="T107" fmla="*/ 358 h 712"/>
                <a:gd name="T108" fmla="*/ 268 w 710"/>
                <a:gd name="T109" fmla="*/ 331 h 712"/>
                <a:gd name="T110" fmla="*/ 241 w 710"/>
                <a:gd name="T111" fmla="*/ 27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712">
                  <a:moveTo>
                    <a:pt x="696" y="684"/>
                  </a:moveTo>
                  <a:lnTo>
                    <a:pt x="657" y="684"/>
                  </a:lnTo>
                  <a:lnTo>
                    <a:pt x="657" y="604"/>
                  </a:lnTo>
                  <a:lnTo>
                    <a:pt x="657" y="594"/>
                  </a:lnTo>
                  <a:lnTo>
                    <a:pt x="656" y="584"/>
                  </a:lnTo>
                  <a:lnTo>
                    <a:pt x="655" y="574"/>
                  </a:lnTo>
                  <a:lnTo>
                    <a:pt x="653" y="564"/>
                  </a:lnTo>
                  <a:lnTo>
                    <a:pt x="650" y="554"/>
                  </a:lnTo>
                  <a:lnTo>
                    <a:pt x="647" y="546"/>
                  </a:lnTo>
                  <a:lnTo>
                    <a:pt x="644" y="536"/>
                  </a:lnTo>
                  <a:lnTo>
                    <a:pt x="639" y="527"/>
                  </a:lnTo>
                  <a:lnTo>
                    <a:pt x="636" y="523"/>
                  </a:lnTo>
                  <a:lnTo>
                    <a:pt x="632" y="520"/>
                  </a:lnTo>
                  <a:lnTo>
                    <a:pt x="626" y="520"/>
                  </a:lnTo>
                  <a:lnTo>
                    <a:pt x="621" y="521"/>
                  </a:lnTo>
                  <a:lnTo>
                    <a:pt x="617" y="524"/>
                  </a:lnTo>
                  <a:lnTo>
                    <a:pt x="613" y="529"/>
                  </a:lnTo>
                  <a:lnTo>
                    <a:pt x="613" y="535"/>
                  </a:lnTo>
                  <a:lnTo>
                    <a:pt x="615" y="540"/>
                  </a:lnTo>
                  <a:lnTo>
                    <a:pt x="621" y="555"/>
                  </a:lnTo>
                  <a:lnTo>
                    <a:pt x="626" y="570"/>
                  </a:lnTo>
                  <a:lnTo>
                    <a:pt x="628" y="587"/>
                  </a:lnTo>
                  <a:lnTo>
                    <a:pt x="630" y="604"/>
                  </a:lnTo>
                  <a:lnTo>
                    <a:pt x="630" y="684"/>
                  </a:lnTo>
                  <a:lnTo>
                    <a:pt x="80" y="684"/>
                  </a:lnTo>
                  <a:lnTo>
                    <a:pt x="80" y="604"/>
                  </a:lnTo>
                  <a:lnTo>
                    <a:pt x="80" y="591"/>
                  </a:lnTo>
                  <a:lnTo>
                    <a:pt x="82" y="579"/>
                  </a:lnTo>
                  <a:lnTo>
                    <a:pt x="85" y="567"/>
                  </a:lnTo>
                  <a:lnTo>
                    <a:pt x="88" y="556"/>
                  </a:lnTo>
                  <a:lnTo>
                    <a:pt x="93" y="546"/>
                  </a:lnTo>
                  <a:lnTo>
                    <a:pt x="98" y="535"/>
                  </a:lnTo>
                  <a:lnTo>
                    <a:pt x="104" y="524"/>
                  </a:lnTo>
                  <a:lnTo>
                    <a:pt x="111" y="516"/>
                  </a:lnTo>
                  <a:lnTo>
                    <a:pt x="119" y="506"/>
                  </a:lnTo>
                  <a:lnTo>
                    <a:pt x="127" y="498"/>
                  </a:lnTo>
                  <a:lnTo>
                    <a:pt x="137" y="491"/>
                  </a:lnTo>
                  <a:lnTo>
                    <a:pt x="147" y="483"/>
                  </a:lnTo>
                  <a:lnTo>
                    <a:pt x="156" y="478"/>
                  </a:lnTo>
                  <a:lnTo>
                    <a:pt x="167" y="473"/>
                  </a:lnTo>
                  <a:lnTo>
                    <a:pt x="179" y="468"/>
                  </a:lnTo>
                  <a:lnTo>
                    <a:pt x="191" y="465"/>
                  </a:lnTo>
                  <a:lnTo>
                    <a:pt x="238" y="455"/>
                  </a:lnTo>
                  <a:lnTo>
                    <a:pt x="244" y="453"/>
                  </a:lnTo>
                  <a:lnTo>
                    <a:pt x="251" y="451"/>
                  </a:lnTo>
                  <a:lnTo>
                    <a:pt x="257" y="448"/>
                  </a:lnTo>
                  <a:lnTo>
                    <a:pt x="264" y="445"/>
                  </a:lnTo>
                  <a:lnTo>
                    <a:pt x="273" y="452"/>
                  </a:lnTo>
                  <a:lnTo>
                    <a:pt x="283" y="460"/>
                  </a:lnTo>
                  <a:lnTo>
                    <a:pt x="295" y="465"/>
                  </a:lnTo>
                  <a:lnTo>
                    <a:pt x="306" y="470"/>
                  </a:lnTo>
                  <a:lnTo>
                    <a:pt x="317" y="474"/>
                  </a:lnTo>
                  <a:lnTo>
                    <a:pt x="330" y="477"/>
                  </a:lnTo>
                  <a:lnTo>
                    <a:pt x="342" y="478"/>
                  </a:lnTo>
                  <a:lnTo>
                    <a:pt x="355" y="479"/>
                  </a:lnTo>
                  <a:lnTo>
                    <a:pt x="368" y="478"/>
                  </a:lnTo>
                  <a:lnTo>
                    <a:pt x="380" y="477"/>
                  </a:lnTo>
                  <a:lnTo>
                    <a:pt x="391" y="474"/>
                  </a:lnTo>
                  <a:lnTo>
                    <a:pt x="403" y="470"/>
                  </a:lnTo>
                  <a:lnTo>
                    <a:pt x="415" y="465"/>
                  </a:lnTo>
                  <a:lnTo>
                    <a:pt x="426" y="460"/>
                  </a:lnTo>
                  <a:lnTo>
                    <a:pt x="436" y="453"/>
                  </a:lnTo>
                  <a:lnTo>
                    <a:pt x="446" y="445"/>
                  </a:lnTo>
                  <a:lnTo>
                    <a:pt x="451" y="448"/>
                  </a:lnTo>
                  <a:lnTo>
                    <a:pt x="458" y="451"/>
                  </a:lnTo>
                  <a:lnTo>
                    <a:pt x="464" y="453"/>
                  </a:lnTo>
                  <a:lnTo>
                    <a:pt x="471" y="455"/>
                  </a:lnTo>
                  <a:lnTo>
                    <a:pt x="519" y="465"/>
                  </a:lnTo>
                  <a:lnTo>
                    <a:pt x="528" y="468"/>
                  </a:lnTo>
                  <a:lnTo>
                    <a:pt x="536" y="470"/>
                  </a:lnTo>
                  <a:lnTo>
                    <a:pt x="545" y="474"/>
                  </a:lnTo>
                  <a:lnTo>
                    <a:pt x="552" y="478"/>
                  </a:lnTo>
                  <a:lnTo>
                    <a:pt x="556" y="479"/>
                  </a:lnTo>
                  <a:lnTo>
                    <a:pt x="559" y="479"/>
                  </a:lnTo>
                  <a:lnTo>
                    <a:pt x="563" y="479"/>
                  </a:lnTo>
                  <a:lnTo>
                    <a:pt x="566" y="477"/>
                  </a:lnTo>
                  <a:lnTo>
                    <a:pt x="569" y="475"/>
                  </a:lnTo>
                  <a:lnTo>
                    <a:pt x="572" y="472"/>
                  </a:lnTo>
                  <a:lnTo>
                    <a:pt x="573" y="466"/>
                  </a:lnTo>
                  <a:lnTo>
                    <a:pt x="573" y="461"/>
                  </a:lnTo>
                  <a:lnTo>
                    <a:pt x="569" y="456"/>
                  </a:lnTo>
                  <a:lnTo>
                    <a:pt x="565" y="453"/>
                  </a:lnTo>
                  <a:lnTo>
                    <a:pt x="556" y="448"/>
                  </a:lnTo>
                  <a:lnTo>
                    <a:pt x="546" y="445"/>
                  </a:lnTo>
                  <a:lnTo>
                    <a:pt x="535" y="441"/>
                  </a:lnTo>
                  <a:lnTo>
                    <a:pt x="524" y="438"/>
                  </a:lnTo>
                  <a:lnTo>
                    <a:pt x="476" y="428"/>
                  </a:lnTo>
                  <a:lnTo>
                    <a:pt x="468" y="425"/>
                  </a:lnTo>
                  <a:lnTo>
                    <a:pt x="460" y="421"/>
                  </a:lnTo>
                  <a:lnTo>
                    <a:pt x="453" y="416"/>
                  </a:lnTo>
                  <a:lnTo>
                    <a:pt x="446" y="409"/>
                  </a:lnTo>
                  <a:lnTo>
                    <a:pt x="442" y="402"/>
                  </a:lnTo>
                  <a:lnTo>
                    <a:pt x="438" y="394"/>
                  </a:lnTo>
                  <a:lnTo>
                    <a:pt x="435" y="385"/>
                  </a:lnTo>
                  <a:lnTo>
                    <a:pt x="434" y="376"/>
                  </a:lnTo>
                  <a:lnTo>
                    <a:pt x="434" y="371"/>
                  </a:lnTo>
                  <a:lnTo>
                    <a:pt x="446" y="363"/>
                  </a:lnTo>
                  <a:lnTo>
                    <a:pt x="457" y="355"/>
                  </a:lnTo>
                  <a:lnTo>
                    <a:pt x="465" y="345"/>
                  </a:lnTo>
                  <a:lnTo>
                    <a:pt x="474" y="335"/>
                  </a:lnTo>
                  <a:lnTo>
                    <a:pt x="482" y="323"/>
                  </a:lnTo>
                  <a:lnTo>
                    <a:pt x="487" y="312"/>
                  </a:lnTo>
                  <a:lnTo>
                    <a:pt x="491" y="299"/>
                  </a:lnTo>
                  <a:lnTo>
                    <a:pt x="494" y="285"/>
                  </a:lnTo>
                  <a:lnTo>
                    <a:pt x="501" y="285"/>
                  </a:lnTo>
                  <a:lnTo>
                    <a:pt x="509" y="284"/>
                  </a:lnTo>
                  <a:lnTo>
                    <a:pt x="517" y="281"/>
                  </a:lnTo>
                  <a:lnTo>
                    <a:pt x="523" y="278"/>
                  </a:lnTo>
                  <a:lnTo>
                    <a:pt x="529" y="273"/>
                  </a:lnTo>
                  <a:lnTo>
                    <a:pt x="534" y="268"/>
                  </a:lnTo>
                  <a:lnTo>
                    <a:pt x="537" y="261"/>
                  </a:lnTo>
                  <a:lnTo>
                    <a:pt x="541" y="254"/>
                  </a:lnTo>
                  <a:lnTo>
                    <a:pt x="541" y="245"/>
                  </a:lnTo>
                  <a:lnTo>
                    <a:pt x="541" y="219"/>
                  </a:lnTo>
                  <a:lnTo>
                    <a:pt x="541" y="211"/>
                  </a:lnTo>
                  <a:lnTo>
                    <a:pt x="537" y="203"/>
                  </a:lnTo>
                  <a:lnTo>
                    <a:pt x="534" y="197"/>
                  </a:lnTo>
                  <a:lnTo>
                    <a:pt x="529" y="191"/>
                  </a:lnTo>
                  <a:lnTo>
                    <a:pt x="523" y="186"/>
                  </a:lnTo>
                  <a:lnTo>
                    <a:pt x="517" y="183"/>
                  </a:lnTo>
                  <a:lnTo>
                    <a:pt x="509" y="181"/>
                  </a:lnTo>
                  <a:lnTo>
                    <a:pt x="501" y="180"/>
                  </a:lnTo>
                  <a:lnTo>
                    <a:pt x="497" y="180"/>
                  </a:lnTo>
                  <a:lnTo>
                    <a:pt x="497" y="123"/>
                  </a:lnTo>
                  <a:lnTo>
                    <a:pt x="495" y="110"/>
                  </a:lnTo>
                  <a:lnTo>
                    <a:pt x="494" y="98"/>
                  </a:lnTo>
                  <a:lnTo>
                    <a:pt x="491" y="86"/>
                  </a:lnTo>
                  <a:lnTo>
                    <a:pt x="487" y="75"/>
                  </a:lnTo>
                  <a:lnTo>
                    <a:pt x="482" y="65"/>
                  </a:lnTo>
                  <a:lnTo>
                    <a:pt x="475" y="55"/>
                  </a:lnTo>
                  <a:lnTo>
                    <a:pt x="469" y="45"/>
                  </a:lnTo>
                  <a:lnTo>
                    <a:pt x="461" y="37"/>
                  </a:lnTo>
                  <a:lnTo>
                    <a:pt x="453" y="28"/>
                  </a:lnTo>
                  <a:lnTo>
                    <a:pt x="443" y="22"/>
                  </a:lnTo>
                  <a:lnTo>
                    <a:pt x="432" y="15"/>
                  </a:lnTo>
                  <a:lnTo>
                    <a:pt x="423" y="10"/>
                  </a:lnTo>
                  <a:lnTo>
                    <a:pt x="411" y="7"/>
                  </a:lnTo>
                  <a:lnTo>
                    <a:pt x="399" y="3"/>
                  </a:lnTo>
                  <a:lnTo>
                    <a:pt x="387" y="1"/>
                  </a:lnTo>
                  <a:lnTo>
                    <a:pt x="374" y="0"/>
                  </a:lnTo>
                  <a:lnTo>
                    <a:pt x="335" y="0"/>
                  </a:lnTo>
                  <a:lnTo>
                    <a:pt x="323" y="1"/>
                  </a:lnTo>
                  <a:lnTo>
                    <a:pt x="311" y="3"/>
                  </a:lnTo>
                  <a:lnTo>
                    <a:pt x="299" y="7"/>
                  </a:lnTo>
                  <a:lnTo>
                    <a:pt x="287" y="10"/>
                  </a:lnTo>
                  <a:lnTo>
                    <a:pt x="277" y="15"/>
                  </a:lnTo>
                  <a:lnTo>
                    <a:pt x="267" y="22"/>
                  </a:lnTo>
                  <a:lnTo>
                    <a:pt x="257" y="28"/>
                  </a:lnTo>
                  <a:lnTo>
                    <a:pt x="249" y="37"/>
                  </a:lnTo>
                  <a:lnTo>
                    <a:pt x="241" y="45"/>
                  </a:lnTo>
                  <a:lnTo>
                    <a:pt x="234" y="55"/>
                  </a:lnTo>
                  <a:lnTo>
                    <a:pt x="228" y="65"/>
                  </a:lnTo>
                  <a:lnTo>
                    <a:pt x="223" y="75"/>
                  </a:lnTo>
                  <a:lnTo>
                    <a:pt x="219" y="86"/>
                  </a:lnTo>
                  <a:lnTo>
                    <a:pt x="215" y="98"/>
                  </a:lnTo>
                  <a:lnTo>
                    <a:pt x="214" y="110"/>
                  </a:lnTo>
                  <a:lnTo>
                    <a:pt x="213" y="123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0" y="181"/>
                  </a:lnTo>
                  <a:lnTo>
                    <a:pt x="193" y="183"/>
                  </a:lnTo>
                  <a:lnTo>
                    <a:pt x="186" y="186"/>
                  </a:lnTo>
                  <a:lnTo>
                    <a:pt x="180" y="191"/>
                  </a:lnTo>
                  <a:lnTo>
                    <a:pt x="176" y="197"/>
                  </a:lnTo>
                  <a:lnTo>
                    <a:pt x="171" y="203"/>
                  </a:lnTo>
                  <a:lnTo>
                    <a:pt x="169" y="211"/>
                  </a:lnTo>
                  <a:lnTo>
                    <a:pt x="169" y="219"/>
                  </a:lnTo>
                  <a:lnTo>
                    <a:pt x="169" y="245"/>
                  </a:lnTo>
                  <a:lnTo>
                    <a:pt x="169" y="254"/>
                  </a:lnTo>
                  <a:lnTo>
                    <a:pt x="171" y="261"/>
                  </a:lnTo>
                  <a:lnTo>
                    <a:pt x="176" y="268"/>
                  </a:lnTo>
                  <a:lnTo>
                    <a:pt x="180" y="273"/>
                  </a:lnTo>
                  <a:lnTo>
                    <a:pt x="186" y="278"/>
                  </a:lnTo>
                  <a:lnTo>
                    <a:pt x="193" y="281"/>
                  </a:lnTo>
                  <a:lnTo>
                    <a:pt x="200" y="284"/>
                  </a:lnTo>
                  <a:lnTo>
                    <a:pt x="208" y="285"/>
                  </a:lnTo>
                  <a:lnTo>
                    <a:pt x="215" y="285"/>
                  </a:lnTo>
                  <a:lnTo>
                    <a:pt x="218" y="299"/>
                  </a:lnTo>
                  <a:lnTo>
                    <a:pt x="223" y="312"/>
                  </a:lnTo>
                  <a:lnTo>
                    <a:pt x="228" y="323"/>
                  </a:lnTo>
                  <a:lnTo>
                    <a:pt x="236" y="334"/>
                  </a:lnTo>
                  <a:lnTo>
                    <a:pt x="243" y="345"/>
                  </a:lnTo>
                  <a:lnTo>
                    <a:pt x="253" y="355"/>
                  </a:lnTo>
                  <a:lnTo>
                    <a:pt x="263" y="363"/>
                  </a:lnTo>
                  <a:lnTo>
                    <a:pt x="274" y="371"/>
                  </a:lnTo>
                  <a:lnTo>
                    <a:pt x="274" y="376"/>
                  </a:lnTo>
                  <a:lnTo>
                    <a:pt x="273" y="385"/>
                  </a:lnTo>
                  <a:lnTo>
                    <a:pt x="271" y="394"/>
                  </a:lnTo>
                  <a:lnTo>
                    <a:pt x="267" y="402"/>
                  </a:lnTo>
                  <a:lnTo>
                    <a:pt x="263" y="409"/>
                  </a:lnTo>
                  <a:lnTo>
                    <a:pt x="256" y="416"/>
                  </a:lnTo>
                  <a:lnTo>
                    <a:pt x="249" y="421"/>
                  </a:lnTo>
                  <a:lnTo>
                    <a:pt x="241" y="425"/>
                  </a:lnTo>
                  <a:lnTo>
                    <a:pt x="233" y="428"/>
                  </a:lnTo>
                  <a:lnTo>
                    <a:pt x="184" y="438"/>
                  </a:lnTo>
                  <a:lnTo>
                    <a:pt x="171" y="443"/>
                  </a:lnTo>
                  <a:lnTo>
                    <a:pt x="158" y="447"/>
                  </a:lnTo>
                  <a:lnTo>
                    <a:pt x="145" y="453"/>
                  </a:lnTo>
                  <a:lnTo>
                    <a:pt x="132" y="460"/>
                  </a:lnTo>
                  <a:lnTo>
                    <a:pt x="120" y="468"/>
                  </a:lnTo>
                  <a:lnTo>
                    <a:pt x="109" y="477"/>
                  </a:lnTo>
                  <a:lnTo>
                    <a:pt x="98" y="487"/>
                  </a:lnTo>
                  <a:lnTo>
                    <a:pt x="90" y="497"/>
                  </a:lnTo>
                  <a:lnTo>
                    <a:pt x="81" y="509"/>
                  </a:lnTo>
                  <a:lnTo>
                    <a:pt x="74" y="521"/>
                  </a:lnTo>
                  <a:lnTo>
                    <a:pt x="67" y="534"/>
                  </a:lnTo>
                  <a:lnTo>
                    <a:pt x="62" y="548"/>
                  </a:lnTo>
                  <a:lnTo>
                    <a:pt x="58" y="561"/>
                  </a:lnTo>
                  <a:lnTo>
                    <a:pt x="55" y="575"/>
                  </a:lnTo>
                  <a:lnTo>
                    <a:pt x="52" y="589"/>
                  </a:lnTo>
                  <a:lnTo>
                    <a:pt x="52" y="604"/>
                  </a:lnTo>
                  <a:lnTo>
                    <a:pt x="52" y="684"/>
                  </a:lnTo>
                  <a:lnTo>
                    <a:pt x="14" y="684"/>
                  </a:lnTo>
                  <a:lnTo>
                    <a:pt x="8" y="685"/>
                  </a:lnTo>
                  <a:lnTo>
                    <a:pt x="3" y="688"/>
                  </a:lnTo>
                  <a:lnTo>
                    <a:pt x="1" y="693"/>
                  </a:lnTo>
                  <a:lnTo>
                    <a:pt x="0" y="698"/>
                  </a:lnTo>
                  <a:lnTo>
                    <a:pt x="1" y="703"/>
                  </a:lnTo>
                  <a:lnTo>
                    <a:pt x="3" y="708"/>
                  </a:lnTo>
                  <a:lnTo>
                    <a:pt x="8" y="711"/>
                  </a:lnTo>
                  <a:lnTo>
                    <a:pt x="14" y="712"/>
                  </a:lnTo>
                  <a:lnTo>
                    <a:pt x="696" y="712"/>
                  </a:lnTo>
                  <a:lnTo>
                    <a:pt x="701" y="711"/>
                  </a:lnTo>
                  <a:lnTo>
                    <a:pt x="706" y="708"/>
                  </a:lnTo>
                  <a:lnTo>
                    <a:pt x="709" y="703"/>
                  </a:lnTo>
                  <a:lnTo>
                    <a:pt x="710" y="698"/>
                  </a:lnTo>
                  <a:lnTo>
                    <a:pt x="709" y="693"/>
                  </a:lnTo>
                  <a:lnTo>
                    <a:pt x="706" y="688"/>
                  </a:lnTo>
                  <a:lnTo>
                    <a:pt x="701" y="685"/>
                  </a:lnTo>
                  <a:lnTo>
                    <a:pt x="696" y="684"/>
                  </a:lnTo>
                  <a:close/>
                  <a:moveTo>
                    <a:pt x="497" y="207"/>
                  </a:moveTo>
                  <a:lnTo>
                    <a:pt x="501" y="207"/>
                  </a:lnTo>
                  <a:lnTo>
                    <a:pt x="506" y="208"/>
                  </a:lnTo>
                  <a:lnTo>
                    <a:pt x="509" y="211"/>
                  </a:lnTo>
                  <a:lnTo>
                    <a:pt x="513" y="215"/>
                  </a:lnTo>
                  <a:lnTo>
                    <a:pt x="513" y="219"/>
                  </a:lnTo>
                  <a:lnTo>
                    <a:pt x="513" y="245"/>
                  </a:lnTo>
                  <a:lnTo>
                    <a:pt x="513" y="250"/>
                  </a:lnTo>
                  <a:lnTo>
                    <a:pt x="509" y="254"/>
                  </a:lnTo>
                  <a:lnTo>
                    <a:pt x="506" y="256"/>
                  </a:lnTo>
                  <a:lnTo>
                    <a:pt x="501" y="257"/>
                  </a:lnTo>
                  <a:lnTo>
                    <a:pt x="497" y="257"/>
                  </a:lnTo>
                  <a:lnTo>
                    <a:pt x="497" y="207"/>
                  </a:lnTo>
                  <a:close/>
                  <a:moveTo>
                    <a:pt x="213" y="257"/>
                  </a:moveTo>
                  <a:lnTo>
                    <a:pt x="208" y="257"/>
                  </a:lnTo>
                  <a:lnTo>
                    <a:pt x="204" y="256"/>
                  </a:lnTo>
                  <a:lnTo>
                    <a:pt x="200" y="254"/>
                  </a:lnTo>
                  <a:lnTo>
                    <a:pt x="197" y="250"/>
                  </a:lnTo>
                  <a:lnTo>
                    <a:pt x="196" y="245"/>
                  </a:lnTo>
                  <a:lnTo>
                    <a:pt x="196" y="219"/>
                  </a:lnTo>
                  <a:lnTo>
                    <a:pt x="197" y="215"/>
                  </a:lnTo>
                  <a:lnTo>
                    <a:pt x="200" y="211"/>
                  </a:lnTo>
                  <a:lnTo>
                    <a:pt x="204" y="208"/>
                  </a:lnTo>
                  <a:lnTo>
                    <a:pt x="208" y="207"/>
                  </a:lnTo>
                  <a:lnTo>
                    <a:pt x="213" y="207"/>
                  </a:lnTo>
                  <a:lnTo>
                    <a:pt x="213" y="257"/>
                  </a:lnTo>
                  <a:close/>
                  <a:moveTo>
                    <a:pt x="355" y="451"/>
                  </a:moveTo>
                  <a:lnTo>
                    <a:pt x="345" y="451"/>
                  </a:lnTo>
                  <a:lnTo>
                    <a:pt x="336" y="450"/>
                  </a:lnTo>
                  <a:lnTo>
                    <a:pt x="326" y="448"/>
                  </a:lnTo>
                  <a:lnTo>
                    <a:pt x="317" y="445"/>
                  </a:lnTo>
                  <a:lnTo>
                    <a:pt x="309" y="441"/>
                  </a:lnTo>
                  <a:lnTo>
                    <a:pt x="300" y="437"/>
                  </a:lnTo>
                  <a:lnTo>
                    <a:pt x="292" y="432"/>
                  </a:lnTo>
                  <a:lnTo>
                    <a:pt x="284" y="426"/>
                  </a:lnTo>
                  <a:lnTo>
                    <a:pt x="291" y="417"/>
                  </a:lnTo>
                  <a:lnTo>
                    <a:pt x="296" y="406"/>
                  </a:lnTo>
                  <a:lnTo>
                    <a:pt x="300" y="394"/>
                  </a:lnTo>
                  <a:lnTo>
                    <a:pt x="301" y="381"/>
                  </a:lnTo>
                  <a:lnTo>
                    <a:pt x="310" y="383"/>
                  </a:lnTo>
                  <a:lnTo>
                    <a:pt x="318" y="386"/>
                  </a:lnTo>
                  <a:lnTo>
                    <a:pt x="326" y="386"/>
                  </a:lnTo>
                  <a:lnTo>
                    <a:pt x="335" y="387"/>
                  </a:lnTo>
                  <a:lnTo>
                    <a:pt x="374" y="387"/>
                  </a:lnTo>
                  <a:lnTo>
                    <a:pt x="383" y="386"/>
                  </a:lnTo>
                  <a:lnTo>
                    <a:pt x="391" y="386"/>
                  </a:lnTo>
                  <a:lnTo>
                    <a:pt x="399" y="383"/>
                  </a:lnTo>
                  <a:lnTo>
                    <a:pt x="407" y="382"/>
                  </a:lnTo>
                  <a:lnTo>
                    <a:pt x="410" y="394"/>
                  </a:lnTo>
                  <a:lnTo>
                    <a:pt x="413" y="406"/>
                  </a:lnTo>
                  <a:lnTo>
                    <a:pt x="418" y="417"/>
                  </a:lnTo>
                  <a:lnTo>
                    <a:pt x="425" y="426"/>
                  </a:lnTo>
                  <a:lnTo>
                    <a:pt x="417" y="432"/>
                  </a:lnTo>
                  <a:lnTo>
                    <a:pt x="410" y="437"/>
                  </a:lnTo>
                  <a:lnTo>
                    <a:pt x="401" y="441"/>
                  </a:lnTo>
                  <a:lnTo>
                    <a:pt x="392" y="445"/>
                  </a:lnTo>
                  <a:lnTo>
                    <a:pt x="383" y="448"/>
                  </a:lnTo>
                  <a:lnTo>
                    <a:pt x="374" y="450"/>
                  </a:lnTo>
                  <a:lnTo>
                    <a:pt x="365" y="451"/>
                  </a:lnTo>
                  <a:lnTo>
                    <a:pt x="355" y="451"/>
                  </a:lnTo>
                  <a:close/>
                  <a:moveTo>
                    <a:pt x="241" y="123"/>
                  </a:moveTo>
                  <a:lnTo>
                    <a:pt x="241" y="113"/>
                  </a:lnTo>
                  <a:lnTo>
                    <a:pt x="243" y="103"/>
                  </a:lnTo>
                  <a:lnTo>
                    <a:pt x="245" y="95"/>
                  </a:lnTo>
                  <a:lnTo>
                    <a:pt x="249" y="86"/>
                  </a:lnTo>
                  <a:lnTo>
                    <a:pt x="252" y="78"/>
                  </a:lnTo>
                  <a:lnTo>
                    <a:pt x="257" y="70"/>
                  </a:lnTo>
                  <a:lnTo>
                    <a:pt x="263" y="62"/>
                  </a:lnTo>
                  <a:lnTo>
                    <a:pt x="268" y="56"/>
                  </a:lnTo>
                  <a:lnTo>
                    <a:pt x="276" y="50"/>
                  </a:lnTo>
                  <a:lnTo>
                    <a:pt x="282" y="44"/>
                  </a:lnTo>
                  <a:lnTo>
                    <a:pt x="291" y="40"/>
                  </a:lnTo>
                  <a:lnTo>
                    <a:pt x="298" y="36"/>
                  </a:lnTo>
                  <a:lnTo>
                    <a:pt x="307" y="32"/>
                  </a:lnTo>
                  <a:lnTo>
                    <a:pt x="316" y="30"/>
                  </a:lnTo>
                  <a:lnTo>
                    <a:pt x="325" y="29"/>
                  </a:lnTo>
                  <a:lnTo>
                    <a:pt x="335" y="28"/>
                  </a:lnTo>
                  <a:lnTo>
                    <a:pt x="374" y="28"/>
                  </a:lnTo>
                  <a:lnTo>
                    <a:pt x="384" y="29"/>
                  </a:lnTo>
                  <a:lnTo>
                    <a:pt x="391" y="30"/>
                  </a:lnTo>
                  <a:lnTo>
                    <a:pt x="400" y="32"/>
                  </a:lnTo>
                  <a:lnTo>
                    <a:pt x="409" y="35"/>
                  </a:lnTo>
                  <a:lnTo>
                    <a:pt x="416" y="38"/>
                  </a:lnTo>
                  <a:lnTo>
                    <a:pt x="423" y="42"/>
                  </a:lnTo>
                  <a:lnTo>
                    <a:pt x="430" y="46"/>
                  </a:lnTo>
                  <a:lnTo>
                    <a:pt x="436" y="52"/>
                  </a:lnTo>
                  <a:lnTo>
                    <a:pt x="442" y="57"/>
                  </a:lnTo>
                  <a:lnTo>
                    <a:pt x="447" y="64"/>
                  </a:lnTo>
                  <a:lnTo>
                    <a:pt x="453" y="70"/>
                  </a:lnTo>
                  <a:lnTo>
                    <a:pt x="457" y="76"/>
                  </a:lnTo>
                  <a:lnTo>
                    <a:pt x="460" y="84"/>
                  </a:lnTo>
                  <a:lnTo>
                    <a:pt x="463" y="91"/>
                  </a:lnTo>
                  <a:lnTo>
                    <a:pt x="465" y="100"/>
                  </a:lnTo>
                  <a:lnTo>
                    <a:pt x="468" y="109"/>
                  </a:lnTo>
                  <a:lnTo>
                    <a:pt x="466" y="110"/>
                  </a:lnTo>
                  <a:lnTo>
                    <a:pt x="464" y="111"/>
                  </a:lnTo>
                  <a:lnTo>
                    <a:pt x="456" y="118"/>
                  </a:lnTo>
                  <a:lnTo>
                    <a:pt x="447" y="126"/>
                  </a:lnTo>
                  <a:lnTo>
                    <a:pt x="439" y="133"/>
                  </a:lnTo>
                  <a:lnTo>
                    <a:pt x="429" y="140"/>
                  </a:lnTo>
                  <a:lnTo>
                    <a:pt x="419" y="146"/>
                  </a:lnTo>
                  <a:lnTo>
                    <a:pt x="409" y="152"/>
                  </a:lnTo>
                  <a:lnTo>
                    <a:pt x="399" y="157"/>
                  </a:lnTo>
                  <a:lnTo>
                    <a:pt x="388" y="161"/>
                  </a:lnTo>
                  <a:lnTo>
                    <a:pt x="377" y="166"/>
                  </a:lnTo>
                  <a:lnTo>
                    <a:pt x="367" y="169"/>
                  </a:lnTo>
                  <a:lnTo>
                    <a:pt x="356" y="172"/>
                  </a:lnTo>
                  <a:lnTo>
                    <a:pt x="344" y="175"/>
                  </a:lnTo>
                  <a:lnTo>
                    <a:pt x="333" y="177"/>
                  </a:lnTo>
                  <a:lnTo>
                    <a:pt x="322" y="178"/>
                  </a:lnTo>
                  <a:lnTo>
                    <a:pt x="310" y="180"/>
                  </a:lnTo>
                  <a:lnTo>
                    <a:pt x="298" y="180"/>
                  </a:lnTo>
                  <a:lnTo>
                    <a:pt x="241" y="180"/>
                  </a:lnTo>
                  <a:lnTo>
                    <a:pt x="241" y="123"/>
                  </a:lnTo>
                  <a:close/>
                  <a:moveTo>
                    <a:pt x="241" y="264"/>
                  </a:moveTo>
                  <a:lnTo>
                    <a:pt x="241" y="207"/>
                  </a:lnTo>
                  <a:lnTo>
                    <a:pt x="298" y="207"/>
                  </a:lnTo>
                  <a:lnTo>
                    <a:pt x="312" y="206"/>
                  </a:lnTo>
                  <a:lnTo>
                    <a:pt x="325" y="206"/>
                  </a:lnTo>
                  <a:lnTo>
                    <a:pt x="337" y="204"/>
                  </a:lnTo>
                  <a:lnTo>
                    <a:pt x="350" y="202"/>
                  </a:lnTo>
                  <a:lnTo>
                    <a:pt x="362" y="199"/>
                  </a:lnTo>
                  <a:lnTo>
                    <a:pt x="374" y="196"/>
                  </a:lnTo>
                  <a:lnTo>
                    <a:pt x="387" y="191"/>
                  </a:lnTo>
                  <a:lnTo>
                    <a:pt x="399" y="187"/>
                  </a:lnTo>
                  <a:lnTo>
                    <a:pt x="418" y="178"/>
                  </a:lnTo>
                  <a:lnTo>
                    <a:pt x="435" y="169"/>
                  </a:lnTo>
                  <a:lnTo>
                    <a:pt x="453" y="157"/>
                  </a:lnTo>
                  <a:lnTo>
                    <a:pt x="469" y="144"/>
                  </a:lnTo>
                  <a:lnTo>
                    <a:pt x="469" y="264"/>
                  </a:lnTo>
                  <a:lnTo>
                    <a:pt x="469" y="274"/>
                  </a:lnTo>
                  <a:lnTo>
                    <a:pt x="466" y="284"/>
                  </a:lnTo>
                  <a:lnTo>
                    <a:pt x="464" y="292"/>
                  </a:lnTo>
                  <a:lnTo>
                    <a:pt x="461" y="301"/>
                  </a:lnTo>
                  <a:lnTo>
                    <a:pt x="457" y="309"/>
                  </a:lnTo>
                  <a:lnTo>
                    <a:pt x="453" y="317"/>
                  </a:lnTo>
                  <a:lnTo>
                    <a:pt x="447" y="324"/>
                  </a:lnTo>
                  <a:lnTo>
                    <a:pt x="441" y="331"/>
                  </a:lnTo>
                  <a:lnTo>
                    <a:pt x="434" y="337"/>
                  </a:lnTo>
                  <a:lnTo>
                    <a:pt x="427" y="343"/>
                  </a:lnTo>
                  <a:lnTo>
                    <a:pt x="419" y="347"/>
                  </a:lnTo>
                  <a:lnTo>
                    <a:pt x="412" y="351"/>
                  </a:lnTo>
                  <a:lnTo>
                    <a:pt x="402" y="355"/>
                  </a:lnTo>
                  <a:lnTo>
                    <a:pt x="394" y="357"/>
                  </a:lnTo>
                  <a:lnTo>
                    <a:pt x="384" y="358"/>
                  </a:lnTo>
                  <a:lnTo>
                    <a:pt x="374" y="359"/>
                  </a:lnTo>
                  <a:lnTo>
                    <a:pt x="335" y="359"/>
                  </a:lnTo>
                  <a:lnTo>
                    <a:pt x="325" y="358"/>
                  </a:lnTo>
                  <a:lnTo>
                    <a:pt x="316" y="357"/>
                  </a:lnTo>
                  <a:lnTo>
                    <a:pt x="307" y="355"/>
                  </a:lnTo>
                  <a:lnTo>
                    <a:pt x="298" y="351"/>
                  </a:lnTo>
                  <a:lnTo>
                    <a:pt x="291" y="347"/>
                  </a:lnTo>
                  <a:lnTo>
                    <a:pt x="282" y="343"/>
                  </a:lnTo>
                  <a:lnTo>
                    <a:pt x="276" y="337"/>
                  </a:lnTo>
                  <a:lnTo>
                    <a:pt x="268" y="331"/>
                  </a:lnTo>
                  <a:lnTo>
                    <a:pt x="263" y="324"/>
                  </a:lnTo>
                  <a:lnTo>
                    <a:pt x="257" y="317"/>
                  </a:lnTo>
                  <a:lnTo>
                    <a:pt x="252" y="309"/>
                  </a:lnTo>
                  <a:lnTo>
                    <a:pt x="249" y="301"/>
                  </a:lnTo>
                  <a:lnTo>
                    <a:pt x="245" y="292"/>
                  </a:lnTo>
                  <a:lnTo>
                    <a:pt x="243" y="284"/>
                  </a:lnTo>
                  <a:lnTo>
                    <a:pt x="241" y="274"/>
                  </a:lnTo>
                  <a:lnTo>
                    <a:pt x="241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4" name="Freeform 428">
              <a:extLst>
                <a:ext uri="{FF2B5EF4-FFF2-40B4-BE49-F238E27FC236}">
                  <a16:creationId xmlns:a16="http://schemas.microsoft.com/office/drawing/2014/main" id="{5D233802-DE5F-42FC-B092-CDEB9782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6" y="5708651"/>
              <a:ext cx="34925" cy="57150"/>
            </a:xfrm>
            <a:custGeom>
              <a:avLst/>
              <a:gdLst>
                <a:gd name="T0" fmla="*/ 64 w 66"/>
                <a:gd name="T1" fmla="*/ 5 h 106"/>
                <a:gd name="T2" fmla="*/ 59 w 66"/>
                <a:gd name="T3" fmla="*/ 1 h 106"/>
                <a:gd name="T4" fmla="*/ 54 w 66"/>
                <a:gd name="T5" fmla="*/ 0 h 106"/>
                <a:gd name="T6" fmla="*/ 49 w 66"/>
                <a:gd name="T7" fmla="*/ 0 h 106"/>
                <a:gd name="T8" fmla="*/ 43 w 66"/>
                <a:gd name="T9" fmla="*/ 2 h 106"/>
                <a:gd name="T10" fmla="*/ 34 w 66"/>
                <a:gd name="T11" fmla="*/ 11 h 106"/>
                <a:gd name="T12" fmla="*/ 25 w 66"/>
                <a:gd name="T13" fmla="*/ 21 h 106"/>
                <a:gd name="T14" fmla="*/ 19 w 66"/>
                <a:gd name="T15" fmla="*/ 31 h 106"/>
                <a:gd name="T16" fmla="*/ 12 w 66"/>
                <a:gd name="T17" fmla="*/ 42 h 106"/>
                <a:gd name="T18" fmla="*/ 7 w 66"/>
                <a:gd name="T19" fmla="*/ 54 h 106"/>
                <a:gd name="T20" fmla="*/ 4 w 66"/>
                <a:gd name="T21" fmla="*/ 66 h 106"/>
                <a:gd name="T22" fmla="*/ 1 w 66"/>
                <a:gd name="T23" fmla="*/ 79 h 106"/>
                <a:gd name="T24" fmla="*/ 0 w 66"/>
                <a:gd name="T25" fmla="*/ 92 h 106"/>
                <a:gd name="T26" fmla="*/ 1 w 66"/>
                <a:gd name="T27" fmla="*/ 97 h 106"/>
                <a:gd name="T28" fmla="*/ 5 w 66"/>
                <a:gd name="T29" fmla="*/ 101 h 106"/>
                <a:gd name="T30" fmla="*/ 9 w 66"/>
                <a:gd name="T31" fmla="*/ 104 h 106"/>
                <a:gd name="T32" fmla="*/ 14 w 66"/>
                <a:gd name="T33" fmla="*/ 106 h 106"/>
                <a:gd name="T34" fmla="*/ 20 w 66"/>
                <a:gd name="T35" fmla="*/ 104 h 106"/>
                <a:gd name="T36" fmla="*/ 24 w 66"/>
                <a:gd name="T37" fmla="*/ 101 h 106"/>
                <a:gd name="T38" fmla="*/ 27 w 66"/>
                <a:gd name="T39" fmla="*/ 97 h 106"/>
                <a:gd name="T40" fmla="*/ 28 w 66"/>
                <a:gd name="T41" fmla="*/ 92 h 106"/>
                <a:gd name="T42" fmla="*/ 29 w 66"/>
                <a:gd name="T43" fmla="*/ 82 h 106"/>
                <a:gd name="T44" fmla="*/ 30 w 66"/>
                <a:gd name="T45" fmla="*/ 72 h 106"/>
                <a:gd name="T46" fmla="*/ 34 w 66"/>
                <a:gd name="T47" fmla="*/ 63 h 106"/>
                <a:gd name="T48" fmla="*/ 37 w 66"/>
                <a:gd name="T49" fmla="*/ 54 h 106"/>
                <a:gd name="T50" fmla="*/ 41 w 66"/>
                <a:gd name="T51" fmla="*/ 46 h 106"/>
                <a:gd name="T52" fmla="*/ 48 w 66"/>
                <a:gd name="T53" fmla="*/ 38 h 106"/>
                <a:gd name="T54" fmla="*/ 54 w 66"/>
                <a:gd name="T55" fmla="*/ 31 h 106"/>
                <a:gd name="T56" fmla="*/ 60 w 66"/>
                <a:gd name="T57" fmla="*/ 25 h 106"/>
                <a:gd name="T58" fmla="*/ 65 w 66"/>
                <a:gd name="T59" fmla="*/ 21 h 106"/>
                <a:gd name="T60" fmla="*/ 66 w 66"/>
                <a:gd name="T61" fmla="*/ 15 h 106"/>
                <a:gd name="T62" fmla="*/ 66 w 66"/>
                <a:gd name="T63" fmla="*/ 10 h 106"/>
                <a:gd name="T64" fmla="*/ 64 w 66"/>
                <a:gd name="T65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106">
                  <a:moveTo>
                    <a:pt x="64" y="5"/>
                  </a:moveTo>
                  <a:lnTo>
                    <a:pt x="59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4" y="11"/>
                  </a:lnTo>
                  <a:lnTo>
                    <a:pt x="25" y="21"/>
                  </a:lnTo>
                  <a:lnTo>
                    <a:pt x="19" y="31"/>
                  </a:lnTo>
                  <a:lnTo>
                    <a:pt x="12" y="42"/>
                  </a:lnTo>
                  <a:lnTo>
                    <a:pt x="7" y="54"/>
                  </a:lnTo>
                  <a:lnTo>
                    <a:pt x="4" y="66"/>
                  </a:lnTo>
                  <a:lnTo>
                    <a:pt x="1" y="79"/>
                  </a:lnTo>
                  <a:lnTo>
                    <a:pt x="0" y="92"/>
                  </a:lnTo>
                  <a:lnTo>
                    <a:pt x="1" y="97"/>
                  </a:lnTo>
                  <a:lnTo>
                    <a:pt x="5" y="101"/>
                  </a:lnTo>
                  <a:lnTo>
                    <a:pt x="9" y="104"/>
                  </a:lnTo>
                  <a:lnTo>
                    <a:pt x="14" y="106"/>
                  </a:lnTo>
                  <a:lnTo>
                    <a:pt x="20" y="104"/>
                  </a:lnTo>
                  <a:lnTo>
                    <a:pt x="24" y="101"/>
                  </a:lnTo>
                  <a:lnTo>
                    <a:pt x="27" y="97"/>
                  </a:lnTo>
                  <a:lnTo>
                    <a:pt x="28" y="92"/>
                  </a:lnTo>
                  <a:lnTo>
                    <a:pt x="29" y="82"/>
                  </a:lnTo>
                  <a:lnTo>
                    <a:pt x="30" y="72"/>
                  </a:lnTo>
                  <a:lnTo>
                    <a:pt x="34" y="63"/>
                  </a:lnTo>
                  <a:lnTo>
                    <a:pt x="37" y="54"/>
                  </a:lnTo>
                  <a:lnTo>
                    <a:pt x="41" y="46"/>
                  </a:lnTo>
                  <a:lnTo>
                    <a:pt x="48" y="38"/>
                  </a:lnTo>
                  <a:lnTo>
                    <a:pt x="54" y="31"/>
                  </a:lnTo>
                  <a:lnTo>
                    <a:pt x="60" y="25"/>
                  </a:lnTo>
                  <a:lnTo>
                    <a:pt x="65" y="21"/>
                  </a:lnTo>
                  <a:lnTo>
                    <a:pt x="66" y="15"/>
                  </a:lnTo>
                  <a:lnTo>
                    <a:pt x="66" y="10"/>
                  </a:lnTo>
                  <a:lnTo>
                    <a:pt x="6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  <p:sp>
          <p:nvSpPr>
            <p:cNvPr id="15" name="Freeform 429">
              <a:extLst>
                <a:ext uri="{FF2B5EF4-FFF2-40B4-BE49-F238E27FC236}">
                  <a16:creationId xmlns:a16="http://schemas.microsoft.com/office/drawing/2014/main" id="{BA03AC81-7545-4153-A138-FBA338A28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1" y="5699126"/>
              <a:ext cx="14288" cy="14288"/>
            </a:xfrm>
            <a:custGeom>
              <a:avLst/>
              <a:gdLst>
                <a:gd name="T0" fmla="*/ 26 w 28"/>
                <a:gd name="T1" fmla="*/ 11 h 28"/>
                <a:gd name="T2" fmla="*/ 24 w 28"/>
                <a:gd name="T3" fmla="*/ 5 h 28"/>
                <a:gd name="T4" fmla="*/ 21 w 28"/>
                <a:gd name="T5" fmla="*/ 2 h 28"/>
                <a:gd name="T6" fmla="*/ 16 w 28"/>
                <a:gd name="T7" fmla="*/ 0 h 28"/>
                <a:gd name="T8" fmla="*/ 10 w 28"/>
                <a:gd name="T9" fmla="*/ 0 h 28"/>
                <a:gd name="T10" fmla="*/ 9 w 28"/>
                <a:gd name="T11" fmla="*/ 0 h 28"/>
                <a:gd name="T12" fmla="*/ 5 w 28"/>
                <a:gd name="T13" fmla="*/ 2 h 28"/>
                <a:gd name="T14" fmla="*/ 1 w 28"/>
                <a:gd name="T15" fmla="*/ 6 h 28"/>
                <a:gd name="T16" fmla="*/ 0 w 28"/>
                <a:gd name="T17" fmla="*/ 12 h 28"/>
                <a:gd name="T18" fmla="*/ 0 w 28"/>
                <a:gd name="T19" fmla="*/ 17 h 28"/>
                <a:gd name="T20" fmla="*/ 1 w 28"/>
                <a:gd name="T21" fmla="*/ 21 h 28"/>
                <a:gd name="T22" fmla="*/ 4 w 28"/>
                <a:gd name="T23" fmla="*/ 25 h 28"/>
                <a:gd name="T24" fmla="*/ 8 w 28"/>
                <a:gd name="T25" fmla="*/ 27 h 28"/>
                <a:gd name="T26" fmla="*/ 12 w 28"/>
                <a:gd name="T27" fmla="*/ 28 h 28"/>
                <a:gd name="T28" fmla="*/ 15 w 28"/>
                <a:gd name="T29" fmla="*/ 28 h 28"/>
                <a:gd name="T30" fmla="*/ 16 w 28"/>
                <a:gd name="T31" fmla="*/ 27 h 28"/>
                <a:gd name="T32" fmla="*/ 17 w 28"/>
                <a:gd name="T33" fmla="*/ 27 h 28"/>
                <a:gd name="T34" fmla="*/ 21 w 28"/>
                <a:gd name="T35" fmla="*/ 25 h 28"/>
                <a:gd name="T36" fmla="*/ 25 w 28"/>
                <a:gd name="T37" fmla="*/ 21 h 28"/>
                <a:gd name="T38" fmla="*/ 28 w 28"/>
                <a:gd name="T39" fmla="*/ 16 h 28"/>
                <a:gd name="T40" fmla="*/ 26 w 28"/>
                <a:gd name="T4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lnTo>
                    <a:pt x="24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6"/>
                  </a:lnTo>
                  <a:lnTo>
                    <a:pt x="2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/>
                </a:solidFill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A97286-DA1C-4D1A-B4D2-B5A91661CAEF}"/>
              </a:ext>
            </a:extLst>
          </p:cNvPr>
          <p:cNvSpPr/>
          <p:nvPr userDrawn="1"/>
        </p:nvSpPr>
        <p:spPr>
          <a:xfrm>
            <a:off x="466850" y="221228"/>
            <a:ext cx="197520" cy="308396"/>
          </a:xfrm>
          <a:custGeom>
            <a:avLst/>
            <a:gdLst>
              <a:gd name="connsiteX0" fmla="*/ 836318 w 1094728"/>
              <a:gd name="connsiteY0" fmla="*/ 0 h 1709251"/>
              <a:gd name="connsiteX1" fmla="*/ 1094728 w 1094728"/>
              <a:gd name="connsiteY1" fmla="*/ 258410 h 1709251"/>
              <a:gd name="connsiteX2" fmla="*/ 948380 w 1094728"/>
              <a:gd name="connsiteY2" fmla="*/ 258410 h 1709251"/>
              <a:gd name="connsiteX3" fmla="*/ 948380 w 1094728"/>
              <a:gd name="connsiteY3" fmla="*/ 558335 h 1709251"/>
              <a:gd name="connsiteX4" fmla="*/ 948238 w 1094728"/>
              <a:gd name="connsiteY4" fmla="*/ 558335 h 1709251"/>
              <a:gd name="connsiteX5" fmla="*/ 948238 w 1094728"/>
              <a:gd name="connsiteY5" fmla="*/ 1029467 h 1709251"/>
              <a:gd name="connsiteX6" fmla="*/ 724586 w 1094728"/>
              <a:gd name="connsiteY6" fmla="*/ 1253119 h 1709251"/>
              <a:gd name="connsiteX7" fmla="*/ 724586 w 1094728"/>
              <a:gd name="connsiteY7" fmla="*/ 933100 h 1709251"/>
              <a:gd name="connsiteX8" fmla="*/ 370142 w 1094728"/>
              <a:gd name="connsiteY8" fmla="*/ 933100 h 1709251"/>
              <a:gd name="connsiteX9" fmla="*/ 370142 w 1094728"/>
              <a:gd name="connsiteY9" fmla="*/ 1150916 h 1709251"/>
              <a:gd name="connsiteX10" fmla="*/ 370472 w 1094728"/>
              <a:gd name="connsiteY10" fmla="*/ 1150916 h 1709251"/>
              <a:gd name="connsiteX11" fmla="*/ 370472 w 1094728"/>
              <a:gd name="connsiteY11" fmla="*/ 1450841 h 1709251"/>
              <a:gd name="connsiteX12" fmla="*/ 516820 w 1094728"/>
              <a:gd name="connsiteY12" fmla="*/ 1450841 h 1709251"/>
              <a:gd name="connsiteX13" fmla="*/ 258410 w 1094728"/>
              <a:gd name="connsiteY13" fmla="*/ 1709251 h 1709251"/>
              <a:gd name="connsiteX14" fmla="*/ 0 w 1094728"/>
              <a:gd name="connsiteY14" fmla="*/ 1450841 h 1709251"/>
              <a:gd name="connsiteX15" fmla="*/ 146348 w 1094728"/>
              <a:gd name="connsiteY15" fmla="*/ 1450841 h 1709251"/>
              <a:gd name="connsiteX16" fmla="*/ 146348 w 1094728"/>
              <a:gd name="connsiteY16" fmla="*/ 1150916 h 1709251"/>
              <a:gd name="connsiteX17" fmla="*/ 146490 w 1094728"/>
              <a:gd name="connsiteY17" fmla="*/ 1150916 h 1709251"/>
              <a:gd name="connsiteX18" fmla="*/ 146490 w 1094728"/>
              <a:gd name="connsiteY18" fmla="*/ 679784 h 1709251"/>
              <a:gd name="connsiteX19" fmla="*/ 370142 w 1094728"/>
              <a:gd name="connsiteY19" fmla="*/ 456132 h 1709251"/>
              <a:gd name="connsiteX20" fmla="*/ 370142 w 1094728"/>
              <a:gd name="connsiteY20" fmla="*/ 763072 h 1709251"/>
              <a:gd name="connsiteX21" fmla="*/ 724586 w 1094728"/>
              <a:gd name="connsiteY21" fmla="*/ 763072 h 1709251"/>
              <a:gd name="connsiteX22" fmla="*/ 724586 w 1094728"/>
              <a:gd name="connsiteY22" fmla="*/ 558335 h 1709251"/>
              <a:gd name="connsiteX23" fmla="*/ 724256 w 1094728"/>
              <a:gd name="connsiteY23" fmla="*/ 558335 h 1709251"/>
              <a:gd name="connsiteX24" fmla="*/ 724256 w 1094728"/>
              <a:gd name="connsiteY24" fmla="*/ 258410 h 1709251"/>
              <a:gd name="connsiteX25" fmla="*/ 577908 w 1094728"/>
              <a:gd name="connsiteY25" fmla="*/ 258410 h 170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94728" h="1709251">
                <a:moveTo>
                  <a:pt x="836318" y="0"/>
                </a:moveTo>
                <a:lnTo>
                  <a:pt x="1094728" y="258410"/>
                </a:lnTo>
                <a:lnTo>
                  <a:pt x="948380" y="258410"/>
                </a:lnTo>
                <a:lnTo>
                  <a:pt x="948380" y="558335"/>
                </a:lnTo>
                <a:lnTo>
                  <a:pt x="948238" y="558335"/>
                </a:lnTo>
                <a:lnTo>
                  <a:pt x="948238" y="1029467"/>
                </a:lnTo>
                <a:lnTo>
                  <a:pt x="724586" y="1253119"/>
                </a:lnTo>
                <a:lnTo>
                  <a:pt x="724586" y="933100"/>
                </a:lnTo>
                <a:lnTo>
                  <a:pt x="370142" y="933100"/>
                </a:lnTo>
                <a:lnTo>
                  <a:pt x="370142" y="1150916"/>
                </a:lnTo>
                <a:lnTo>
                  <a:pt x="370472" y="1150916"/>
                </a:lnTo>
                <a:lnTo>
                  <a:pt x="370472" y="1450841"/>
                </a:lnTo>
                <a:lnTo>
                  <a:pt x="516820" y="1450841"/>
                </a:lnTo>
                <a:lnTo>
                  <a:pt x="258410" y="1709251"/>
                </a:lnTo>
                <a:lnTo>
                  <a:pt x="0" y="1450841"/>
                </a:lnTo>
                <a:lnTo>
                  <a:pt x="146348" y="1450841"/>
                </a:lnTo>
                <a:lnTo>
                  <a:pt x="146348" y="1150916"/>
                </a:lnTo>
                <a:lnTo>
                  <a:pt x="146490" y="1150916"/>
                </a:lnTo>
                <a:lnTo>
                  <a:pt x="146490" y="679784"/>
                </a:lnTo>
                <a:lnTo>
                  <a:pt x="370142" y="456132"/>
                </a:lnTo>
                <a:lnTo>
                  <a:pt x="370142" y="763072"/>
                </a:lnTo>
                <a:lnTo>
                  <a:pt x="724586" y="763072"/>
                </a:lnTo>
                <a:lnTo>
                  <a:pt x="724586" y="558335"/>
                </a:lnTo>
                <a:lnTo>
                  <a:pt x="724256" y="558335"/>
                </a:lnTo>
                <a:lnTo>
                  <a:pt x="724256" y="258410"/>
                </a:lnTo>
                <a:lnTo>
                  <a:pt x="577908" y="258410"/>
                </a:lnTo>
                <a:close/>
              </a:path>
            </a:pathLst>
          </a:custGeom>
          <a:gradFill>
            <a:gsLst>
              <a:gs pos="38000">
                <a:schemeClr val="accent1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043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19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50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0878" y="682860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7000" b="0" spc="-300">
                <a:solidFill>
                  <a:srgbClr val="002060"/>
                </a:solidFill>
                <a:effectLst/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solidFill>
                  <a:srgbClr val="00206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F39F4F5-F4D2-4D2A-AB60-88D37ADCB869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04D8325F-0BFE-4A2D-A395-24E8FDC107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2BE6338-2E37-4ED7-A388-DB36427B59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80333" y="3030430"/>
            <a:ext cx="1262062" cy="1262062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8D8AC8A3-E7A4-4F7B-8FDA-B4CD74A48F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1666" y="3030430"/>
            <a:ext cx="1262062" cy="1262062"/>
          </a:xfrm>
          <a:custGeom>
            <a:avLst/>
            <a:gdLst>
              <a:gd name="connsiteX0" fmla="*/ 674299 w 1348598"/>
              <a:gd name="connsiteY0" fmla="*/ 0 h 1348598"/>
              <a:gd name="connsiteX1" fmla="*/ 1348598 w 1348598"/>
              <a:gd name="connsiteY1" fmla="*/ 674299 h 1348598"/>
              <a:gd name="connsiteX2" fmla="*/ 674299 w 1348598"/>
              <a:gd name="connsiteY2" fmla="*/ 1348598 h 1348598"/>
              <a:gd name="connsiteX3" fmla="*/ 0 w 1348598"/>
              <a:gd name="connsiteY3" fmla="*/ 674299 h 1348598"/>
              <a:gd name="connsiteX4" fmla="*/ 674299 w 1348598"/>
              <a:gd name="connsiteY4" fmla="*/ 0 h 134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598" h="1348598">
                <a:moveTo>
                  <a:pt x="674299" y="0"/>
                </a:moveTo>
                <a:cubicBezTo>
                  <a:pt x="1046704" y="0"/>
                  <a:pt x="1348598" y="301894"/>
                  <a:pt x="1348598" y="674299"/>
                </a:cubicBezTo>
                <a:cubicBezTo>
                  <a:pt x="1348598" y="1046704"/>
                  <a:pt x="1046704" y="1348598"/>
                  <a:pt x="674299" y="1348598"/>
                </a:cubicBezTo>
                <a:cubicBezTo>
                  <a:pt x="301894" y="1348598"/>
                  <a:pt x="0" y="1046704"/>
                  <a:pt x="0" y="674299"/>
                </a:cubicBezTo>
                <a:cubicBezTo>
                  <a:pt x="0" y="301894"/>
                  <a:pt x="301894" y="0"/>
                  <a:pt x="674299" y="0"/>
                </a:cubicBezTo>
                <a:close/>
              </a:path>
            </a:pathLst>
          </a:custGeom>
          <a:noFill/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5706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B7DF44F-21E3-4997-BF95-AED398AD1D02}"/>
              </a:ext>
            </a:extLst>
          </p:cNvPr>
          <p:cNvSpPr/>
          <p:nvPr userDrawn="1"/>
        </p:nvSpPr>
        <p:spPr>
          <a:xfrm>
            <a:off x="2979638" y="530348"/>
            <a:ext cx="6232724" cy="623272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8000"/>
                </a:schemeClr>
              </a:gs>
              <a:gs pos="99000">
                <a:schemeClr val="accent2">
                  <a:alpha val="0"/>
                </a:schemeClr>
              </a:gs>
            </a:gsLst>
            <a:lin ang="7200000" scaled="0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400" dirty="0">
              <a:latin typeface="Nunito Sans Light" panose="000004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F1C564-FBD7-4FAC-B141-A47584323708}"/>
              </a:ext>
            </a:extLst>
          </p:cNvPr>
          <p:cNvSpPr/>
          <p:nvPr userDrawn="1"/>
        </p:nvSpPr>
        <p:spPr>
          <a:xfrm>
            <a:off x="3918396" y="1469106"/>
            <a:ext cx="4355208" cy="435520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25000"/>
                </a:schemeClr>
              </a:gs>
              <a:gs pos="99000">
                <a:schemeClr val="accent2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889000" dist="2540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400" dirty="0">
              <a:latin typeface="Nunito Sans Light" panose="00000400000000000000" pitchFamily="2" charset="0"/>
              <a:cs typeface="Poppins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5228EE7-DF2A-4D01-8082-5882A48971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601" y="562163"/>
            <a:ext cx="3823726" cy="6295837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>
            <a:outerShdw blurRad="1270000" dist="1460500" dir="10800000" sx="90000" sy="90000" algn="r" rotWithShape="0">
              <a:prstClr val="black">
                <a:alpha val="3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00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787DED1D-FE12-41CF-91A1-5C00FF5C62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48166" y="1536600"/>
            <a:ext cx="428990" cy="42899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>
            <a:outerShdw blurRad="1270000" dist="533400" dir="8100000" sx="70000" sy="7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70F27E69-266D-41E9-8726-1A47151F52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48166" y="2248401"/>
            <a:ext cx="428990" cy="42899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>
            <a:outerShdw blurRad="1270000" dist="533400" dir="8100000" sx="70000" sy="7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34E5E5-88F2-4BFD-B3C5-4075C39E05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8166" y="2960202"/>
            <a:ext cx="428990" cy="42899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>
            <a:outerShdw blurRad="1270000" dist="533400" dir="8100000" sx="70000" sy="7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580A6E7-74EE-4867-9153-147AEAFBD4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48166" y="3672003"/>
            <a:ext cx="428990" cy="42899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>
            <a:outerShdw blurRad="1270000" dist="533400" dir="8100000" sx="70000" sy="7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9CB21CE-293F-4514-953D-43E8A0A2DA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48166" y="4383804"/>
            <a:ext cx="428990" cy="42899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>
            <a:outerShdw blurRad="1270000" dist="533400" dir="8100000" sx="70000" sy="7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4EC5BFD-D938-466A-BCFA-F91E90AD29F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48166" y="5095605"/>
            <a:ext cx="428990" cy="42899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  <a:noFill/>
          <a:effectLst>
            <a:outerShdw blurRad="1270000" dist="533400" dir="8100000" sx="70000" sy="7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25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ED56C36-684C-4EC7-939C-B294FD72A9CB}"/>
              </a:ext>
            </a:extLst>
          </p:cNvPr>
          <p:cNvSpPr/>
          <p:nvPr userDrawn="1"/>
        </p:nvSpPr>
        <p:spPr>
          <a:xfrm>
            <a:off x="0" y="1"/>
            <a:ext cx="11117943" cy="6860822"/>
          </a:xfrm>
          <a:custGeom>
            <a:avLst/>
            <a:gdLst>
              <a:gd name="connsiteX0" fmla="*/ 0 w 11117943"/>
              <a:gd name="connsiteY0" fmla="*/ 0 h 6860822"/>
              <a:gd name="connsiteX1" fmla="*/ 867650 w 11117943"/>
              <a:gd name="connsiteY1" fmla="*/ 0 h 6860822"/>
              <a:gd name="connsiteX2" fmla="*/ 929499 w 11117943"/>
              <a:gd name="connsiteY2" fmla="*/ 131558 h 6860822"/>
              <a:gd name="connsiteX3" fmla="*/ 7318324 w 11117943"/>
              <a:gd name="connsiteY3" fmla="*/ 3047132 h 6860822"/>
              <a:gd name="connsiteX4" fmla="*/ 11117943 w 11117943"/>
              <a:gd name="connsiteY4" fmla="*/ 6860822 h 6860822"/>
              <a:gd name="connsiteX5" fmla="*/ 0 w 11117943"/>
              <a:gd name="connsiteY5" fmla="*/ 6860822 h 6860822"/>
              <a:gd name="connsiteX0" fmla="*/ 0 w 11117943"/>
              <a:gd name="connsiteY0" fmla="*/ 0 h 6860822"/>
              <a:gd name="connsiteX1" fmla="*/ 929499 w 11117943"/>
              <a:gd name="connsiteY1" fmla="*/ 131558 h 6860822"/>
              <a:gd name="connsiteX2" fmla="*/ 7318324 w 11117943"/>
              <a:gd name="connsiteY2" fmla="*/ 3047132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1814871 w 11117943"/>
              <a:gd name="connsiteY1" fmla="*/ 29958 h 6860822"/>
              <a:gd name="connsiteX2" fmla="*/ 7318324 w 11117943"/>
              <a:gd name="connsiteY2" fmla="*/ 3047132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1814871 w 11117943"/>
              <a:gd name="connsiteY1" fmla="*/ 29958 h 6860822"/>
              <a:gd name="connsiteX2" fmla="*/ 7318324 w 11117943"/>
              <a:gd name="connsiteY2" fmla="*/ 3047132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2903443 w 11117943"/>
              <a:gd name="connsiteY1" fmla="*/ 15444 h 6860822"/>
              <a:gd name="connsiteX2" fmla="*/ 7318324 w 11117943"/>
              <a:gd name="connsiteY2" fmla="*/ 3047132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2903443 w 11117943"/>
              <a:gd name="connsiteY1" fmla="*/ 15444 h 6860822"/>
              <a:gd name="connsiteX2" fmla="*/ 7318324 w 11117943"/>
              <a:gd name="connsiteY2" fmla="*/ 3047132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2903443 w 11117943"/>
              <a:gd name="connsiteY1" fmla="*/ 15444 h 6860822"/>
              <a:gd name="connsiteX2" fmla="*/ 7318324 w 11117943"/>
              <a:gd name="connsiteY2" fmla="*/ 3047132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2903443 w 11117943"/>
              <a:gd name="connsiteY1" fmla="*/ 15444 h 6860822"/>
              <a:gd name="connsiteX2" fmla="*/ 7492495 w 11117943"/>
              <a:gd name="connsiteY2" fmla="*/ 3380960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  <a:gd name="connsiteX0" fmla="*/ 0 w 11117943"/>
              <a:gd name="connsiteY0" fmla="*/ 0 h 6860822"/>
              <a:gd name="connsiteX1" fmla="*/ 2903443 w 11117943"/>
              <a:gd name="connsiteY1" fmla="*/ 15444 h 6860822"/>
              <a:gd name="connsiteX2" fmla="*/ 7492495 w 11117943"/>
              <a:gd name="connsiteY2" fmla="*/ 3380960 h 6860822"/>
              <a:gd name="connsiteX3" fmla="*/ 11117943 w 11117943"/>
              <a:gd name="connsiteY3" fmla="*/ 6860822 h 6860822"/>
              <a:gd name="connsiteX4" fmla="*/ 0 w 11117943"/>
              <a:gd name="connsiteY4" fmla="*/ 6860822 h 6860822"/>
              <a:gd name="connsiteX5" fmla="*/ 0 w 11117943"/>
              <a:gd name="connsiteY5" fmla="*/ 0 h 68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7943" h="6860822">
                <a:moveTo>
                  <a:pt x="0" y="0"/>
                </a:moveTo>
                <a:lnTo>
                  <a:pt x="2903443" y="15444"/>
                </a:lnTo>
                <a:cubicBezTo>
                  <a:pt x="1980577" y="4750511"/>
                  <a:pt x="6027983" y="3269051"/>
                  <a:pt x="7492495" y="3380960"/>
                </a:cubicBezTo>
                <a:cubicBezTo>
                  <a:pt x="9044648" y="3511181"/>
                  <a:pt x="10690595" y="4279566"/>
                  <a:pt x="11117943" y="6860822"/>
                </a:cubicBezTo>
                <a:lnTo>
                  <a:pt x="0" y="68608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9000">
                <a:srgbClr val="3D1E66">
                  <a:alpha val="0"/>
                </a:srgbClr>
              </a:gs>
              <a:gs pos="41000">
                <a:schemeClr val="accent2">
                  <a:alpha val="2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465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FBB70AC-DA82-45C5-A4C3-968BE2C0FC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831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7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0113055-7432-4CAC-953A-D9AFE60053C0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0" y="0"/>
            <a:ext cx="3048000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9D67318-3ED6-4BE8-AA72-E0E349B2919B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3048000" y="0"/>
            <a:ext cx="3048000" cy="6858000"/>
          </a:xfrm>
          <a:custGeom>
            <a:avLst/>
            <a:gdLst>
              <a:gd name="connsiteX0" fmla="*/ 0 w 10618839"/>
              <a:gd name="connsiteY0" fmla="*/ 0 h 5810865"/>
              <a:gd name="connsiteX1" fmla="*/ 10618839 w 10618839"/>
              <a:gd name="connsiteY1" fmla="*/ 0 h 5810865"/>
              <a:gd name="connsiteX2" fmla="*/ 10618839 w 10618839"/>
              <a:gd name="connsiteY2" fmla="*/ 5810865 h 5810865"/>
              <a:gd name="connsiteX3" fmla="*/ 0 w 10618839"/>
              <a:gd name="connsiteY3" fmla="*/ 5810865 h 581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8839" h="5810865">
                <a:moveTo>
                  <a:pt x="0" y="0"/>
                </a:moveTo>
                <a:lnTo>
                  <a:pt x="10618839" y="0"/>
                </a:lnTo>
                <a:lnTo>
                  <a:pt x="10618839" y="5810865"/>
                </a:lnTo>
                <a:lnTo>
                  <a:pt x="0" y="5810865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82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651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269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8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2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7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3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2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7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</a:schemeClr>
            </a:gs>
            <a:gs pos="54000">
              <a:schemeClr val="tx1">
                <a:lumMod val="85000"/>
                <a:alpha val="50000"/>
              </a:schemeClr>
            </a:gs>
            <a:gs pos="100000">
              <a:schemeClr val="tx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18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4" r:id="rId18"/>
    <p:sldLayoutId id="2147483649" r:id="rId19"/>
    <p:sldLayoutId id="2147483654" r:id="rId20"/>
    <p:sldLayoutId id="2147483657" r:id="rId21"/>
    <p:sldLayoutId id="2147483658" r:id="rId22"/>
    <p:sldLayoutId id="2147483659" r:id="rId23"/>
    <p:sldLayoutId id="2147483660" r:id="rId24"/>
    <p:sldLayoutId id="2147483661" r:id="rId25"/>
    <p:sldLayoutId id="2147483662" r:id="rId26"/>
    <p:sldLayoutId id="2147483663" r:id="rId27"/>
    <p:sldLayoutId id="2147483664" r:id="rId28"/>
    <p:sldLayoutId id="2147483665" r:id="rId29"/>
    <p:sldLayoutId id="2147483666" r:id="rId30"/>
    <p:sldLayoutId id="2147483675" r:id="rId31"/>
    <p:sldLayoutId id="2147483676" r:id="rId32"/>
    <p:sldLayoutId id="2147483677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3" r:id="rId3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04949" y="2385753"/>
            <a:ext cx="10515600" cy="1998259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</a:rPr>
              <a:t>Marco de Medição do Desempenho dos Tribunais de Contas</a:t>
            </a:r>
            <a:br>
              <a:rPr lang="pt-BR" sz="4400" b="1" dirty="0" smtClean="0">
                <a:solidFill>
                  <a:srgbClr val="002060"/>
                </a:solidFill>
              </a:rPr>
            </a:br>
            <a:r>
              <a:rPr lang="pt-BR" sz="4400" b="1" dirty="0" smtClean="0">
                <a:solidFill>
                  <a:srgbClr val="002060"/>
                </a:solidFill>
              </a:rPr>
              <a:t>MMD-TC 2024</a:t>
            </a:r>
            <a:endParaRPr lang="pt-BR" sz="4400" b="1" dirty="0">
              <a:solidFill>
                <a:srgbClr val="00206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9" y="150119"/>
            <a:ext cx="3452820" cy="176265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80465" y="5694218"/>
            <a:ext cx="374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Outubro </a:t>
            </a:r>
            <a:r>
              <a:rPr lang="pt-BR" dirty="0" smtClean="0">
                <a:solidFill>
                  <a:srgbClr val="002060"/>
                </a:solidFill>
              </a:rPr>
              <a:t>de 2024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8" name="Oval 235">
            <a:extLst>
              <a:ext uri="{FF2B5EF4-FFF2-40B4-BE49-F238E27FC236}">
                <a16:creationId xmlns:a16="http://schemas.microsoft.com/office/drawing/2014/main" id="{F8829DB9-6DBF-43EF-8ABE-942899F85EC8}"/>
              </a:ext>
            </a:extLst>
          </p:cNvPr>
          <p:cNvSpPr/>
          <p:nvPr/>
        </p:nvSpPr>
        <p:spPr>
          <a:xfrm>
            <a:off x="11680106" y="2788566"/>
            <a:ext cx="718083" cy="718083"/>
          </a:xfrm>
          <a:prstGeom prst="ellipse">
            <a:avLst/>
          </a:prstGeom>
          <a:gradFill flip="none" rotWithShape="1">
            <a:gsLst>
              <a:gs pos="2000">
                <a:schemeClr val="bg1">
                  <a:lumMod val="8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9" name="Oval 235">
            <a:extLst>
              <a:ext uri="{FF2B5EF4-FFF2-40B4-BE49-F238E27FC236}">
                <a16:creationId xmlns:a16="http://schemas.microsoft.com/office/drawing/2014/main" id="{F8829DB9-6DBF-43EF-8ABE-942899F85EC8}"/>
              </a:ext>
            </a:extLst>
          </p:cNvPr>
          <p:cNvSpPr/>
          <p:nvPr/>
        </p:nvSpPr>
        <p:spPr>
          <a:xfrm>
            <a:off x="-368496" y="4107808"/>
            <a:ext cx="958856" cy="986935"/>
          </a:xfrm>
          <a:prstGeom prst="ellipse">
            <a:avLst/>
          </a:prstGeom>
          <a:gradFill flip="none" rotWithShape="1">
            <a:gsLst>
              <a:gs pos="2000">
                <a:schemeClr val="bg1">
                  <a:lumMod val="8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277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2.22222E-6 L 0 0.028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58333E-6 -3.33333E-6 L -4.58333E-6 0.0284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180" y="205637"/>
            <a:ext cx="11243678" cy="1091149"/>
          </a:xfrm>
        </p:spPr>
        <p:txBody>
          <a:bodyPr anchor="ctr">
            <a:normAutofit/>
          </a:bodyPr>
          <a:lstStyle/>
          <a:p>
            <a:r>
              <a:rPr lang="pt-BR" sz="4800" b="1" dirty="0" smtClean="0"/>
              <a:t>Resultado de 2024 por indicador</a:t>
            </a:r>
            <a:endParaRPr lang="pt-BR" sz="48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49159"/>
              </p:ext>
            </p:extLst>
          </p:nvPr>
        </p:nvGraphicFramePr>
        <p:xfrm>
          <a:off x="1255221" y="1296786"/>
          <a:ext cx="9509761" cy="5178836"/>
        </p:xfrm>
        <a:graphic>
          <a:graphicData uri="http://schemas.openxmlformats.org/drawingml/2006/table">
            <a:tbl>
              <a:tblPr/>
              <a:tblGrid>
                <a:gridCol w="980548">
                  <a:extLst>
                    <a:ext uri="{9D8B030D-6E8A-4147-A177-3AD203B41FA5}">
                      <a16:colId xmlns:a16="http://schemas.microsoft.com/office/drawing/2014/main" val="3174722255"/>
                    </a:ext>
                  </a:extLst>
                </a:gridCol>
                <a:gridCol w="6101188">
                  <a:extLst>
                    <a:ext uri="{9D8B030D-6E8A-4147-A177-3AD203B41FA5}">
                      <a16:colId xmlns:a16="http://schemas.microsoft.com/office/drawing/2014/main" val="3960325326"/>
                    </a:ext>
                  </a:extLst>
                </a:gridCol>
                <a:gridCol w="840470">
                  <a:extLst>
                    <a:ext uri="{9D8B030D-6E8A-4147-A177-3AD203B41FA5}">
                      <a16:colId xmlns:a16="http://schemas.microsoft.com/office/drawing/2014/main" val="625428739"/>
                    </a:ext>
                  </a:extLst>
                </a:gridCol>
                <a:gridCol w="840470">
                  <a:extLst>
                    <a:ext uri="{9D8B030D-6E8A-4147-A177-3AD203B41FA5}">
                      <a16:colId xmlns:a16="http://schemas.microsoft.com/office/drawing/2014/main" val="1124708417"/>
                    </a:ext>
                  </a:extLst>
                </a:gridCol>
                <a:gridCol w="747085">
                  <a:extLst>
                    <a:ext uri="{9D8B030D-6E8A-4147-A177-3AD203B41FA5}">
                      <a16:colId xmlns:a16="http://schemas.microsoft.com/office/drawing/2014/main" val="44207111"/>
                    </a:ext>
                  </a:extLst>
                </a:gridCol>
              </a:tblGrid>
              <a:tr h="1991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Descrição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14105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COMPOSIÇÃO, ORGANIZAÇÃO E FUNCIONAMENTO DOS </a:t>
                      </a:r>
                      <a:r>
                        <a:rPr lang="pt-BR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TCs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199372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LIDERANÇA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564976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ESTRATÉGIA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200287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ACCOUNTABILITY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712920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AGILIDADE NO JULGAMENTO E GERENCIAMENTO DE PRAZOS DE PROCESSOS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08842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GESTÃO DE PESSOAS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540925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DESENVOLVIMENTO PROFISSIONAL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048435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PLANEJAMENTO GERAL DE FISCALIZAÇÃO E AUDITORIA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267277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CONTROLE E GARANTIA DE QUALIDADE DE FISCALIZAÇÕES E AUDITORIAS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205570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AUDITORIA DE CONFORMIDADE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390331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AUDITORIA OPERACIONAL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277314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AUDITORIA FINANCEIRA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33591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CONTROLE CONCOMITANTE EXTERNO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82175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ACOMPANHAMENTO DAS DECISÕES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440516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INFORMAÇÕES ESTRATÉGICAS PARA O CONTROLE EXTERNO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99204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FISCALIZAÇÃO E AUDITORIA DE OBRAS E SERVIÇOS DE ENGENHARIA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N.A</a:t>
                      </a:r>
                      <a:b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(Pandemia)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505607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FISCALIZAÇÃO E AUDITORIA DE CONCESSÕES E PRIVATIZAÇÕES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234399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FISCALIZAÇÃO E AUDITORIA AMBIENTAL E MOBILIDADE URBANA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781777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FISCALIZAÇÃO E AUDITORIA DA GESTÃO DA EDUCAÇÃO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018424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FISCALIZAÇÃO E AUDITORIA DA GESTÃO DA SAÚDE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83120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FISCALIZAÇÃO E AUDITORIA DA GESTÃO DA PREVIDÊNCIA PRÓPRIA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70139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FISCALIZAÇÃO E AUDITORIA DA GESTÃO DA SEGURANÇA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04065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FISCALIZAÇÃO E AUDITORIA DA GESTÃO FISCAL E DA RENÚNCIA DE RECEITA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525631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FISC. E AUDITORIA DO CONTROLE INTERNO E TEC. INFORM. DOS JURISDICIONADOS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50633"/>
                  </a:ext>
                </a:extLst>
              </a:tr>
              <a:tr h="1991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QATC- 25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FISC.E AUDITORIA DA TRANSPARÊNCIA E DA OUVIDORIA DOS JURISDICIONADOS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116132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255221" y="6539248"/>
            <a:ext cx="1271848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900" dirty="0" smtClean="0">
                <a:solidFill>
                  <a:srgbClr val="002060"/>
                </a:solidFill>
              </a:rPr>
              <a:t>Discricionários</a:t>
            </a:r>
            <a:endParaRPr lang="pt-BR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13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180" y="205637"/>
            <a:ext cx="11243678" cy="1091149"/>
          </a:xfrm>
        </p:spPr>
        <p:txBody>
          <a:bodyPr anchor="ctr">
            <a:normAutofit/>
          </a:bodyPr>
          <a:lstStyle/>
          <a:p>
            <a:r>
              <a:rPr lang="pt-BR" sz="4800" b="1" dirty="0" smtClean="0"/>
              <a:t>Resultado de 2024 por indicador</a:t>
            </a:r>
            <a:endParaRPr lang="pt-BR" sz="4800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90527360"/>
              </p:ext>
            </p:extLst>
          </p:nvPr>
        </p:nvGraphicFramePr>
        <p:xfrm>
          <a:off x="1115303" y="1823163"/>
          <a:ext cx="4191000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41174" y="4842588"/>
            <a:ext cx="557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 smtClean="0">
                <a:solidFill>
                  <a:srgbClr val="002060"/>
                </a:solidFill>
              </a:rPr>
              <a:t>Pontuação </a:t>
            </a:r>
            <a:r>
              <a:rPr lang="pt-BR" sz="1200" dirty="0">
                <a:solidFill>
                  <a:srgbClr val="002060"/>
                </a:solidFill>
              </a:rPr>
              <a:t>em Nível Gerenciado (de excelência) em 10 indicadores (45%)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 smtClean="0">
                <a:solidFill>
                  <a:srgbClr val="002060"/>
                </a:solidFill>
              </a:rPr>
              <a:t>Pontuação </a:t>
            </a:r>
            <a:r>
              <a:rPr lang="pt-BR" sz="1200" dirty="0">
                <a:solidFill>
                  <a:srgbClr val="002060"/>
                </a:solidFill>
              </a:rPr>
              <a:t>em Nível Estabelecido em 6 indicadores (27%)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 smtClean="0">
                <a:solidFill>
                  <a:srgbClr val="002060"/>
                </a:solidFill>
              </a:rPr>
              <a:t>Pontuação </a:t>
            </a:r>
            <a:r>
              <a:rPr lang="pt-BR" sz="1200" dirty="0">
                <a:solidFill>
                  <a:srgbClr val="002060"/>
                </a:solidFill>
              </a:rPr>
              <a:t>em Nível de Desenvolvimento em 4 indicadores (18%)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 smtClean="0">
                <a:solidFill>
                  <a:srgbClr val="002060"/>
                </a:solidFill>
              </a:rPr>
              <a:t>Pontuação </a:t>
            </a:r>
            <a:r>
              <a:rPr lang="pt-BR" sz="1200" dirty="0">
                <a:solidFill>
                  <a:srgbClr val="002060"/>
                </a:solidFill>
              </a:rPr>
              <a:t>em Nível de Base em 1 indicador (5%)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 smtClean="0">
                <a:solidFill>
                  <a:srgbClr val="002060"/>
                </a:solidFill>
              </a:rPr>
              <a:t>Pontuação </a:t>
            </a:r>
            <a:r>
              <a:rPr lang="pt-BR" sz="1200" dirty="0">
                <a:solidFill>
                  <a:srgbClr val="002060"/>
                </a:solidFill>
              </a:rPr>
              <a:t>em Nível inexistente em 1 indicador (5%)</a:t>
            </a:r>
          </a:p>
          <a:p>
            <a:endParaRPr lang="pt-BR" sz="1200" dirty="0">
              <a:solidFill>
                <a:srgbClr val="002060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6111550" y="1651518"/>
            <a:ext cx="0" cy="455333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415898204"/>
              </p:ext>
            </p:extLst>
          </p:nvPr>
        </p:nvGraphicFramePr>
        <p:xfrm>
          <a:off x="6450563" y="1823163"/>
          <a:ext cx="4774163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232800" y="4953466"/>
            <a:ext cx="444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 smtClean="0">
                <a:solidFill>
                  <a:srgbClr val="002060"/>
                </a:solidFill>
              </a:rPr>
              <a:t>Indicadores </a:t>
            </a:r>
            <a:r>
              <a:rPr lang="pt-BR" sz="1200" dirty="0">
                <a:solidFill>
                  <a:srgbClr val="002060"/>
                </a:solidFill>
              </a:rPr>
              <a:t>que tiveram elevação da nota: 12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 smtClean="0">
                <a:solidFill>
                  <a:srgbClr val="002060"/>
                </a:solidFill>
              </a:rPr>
              <a:t>Indicadores </a:t>
            </a:r>
            <a:r>
              <a:rPr lang="pt-BR" sz="1200" dirty="0">
                <a:solidFill>
                  <a:srgbClr val="002060"/>
                </a:solidFill>
              </a:rPr>
              <a:t>que tiveram a nota mantida: 7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 smtClean="0">
                <a:solidFill>
                  <a:srgbClr val="002060"/>
                </a:solidFill>
              </a:rPr>
              <a:t>Indicadores </a:t>
            </a:r>
            <a:r>
              <a:rPr lang="pt-BR" sz="1200" dirty="0">
                <a:solidFill>
                  <a:srgbClr val="002060"/>
                </a:solidFill>
              </a:rPr>
              <a:t>que tiveram redução da nota: 3</a:t>
            </a:r>
          </a:p>
          <a:p>
            <a:endParaRPr lang="pt-B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7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180" y="205637"/>
            <a:ext cx="11243678" cy="1091149"/>
          </a:xfrm>
        </p:spPr>
        <p:txBody>
          <a:bodyPr anchor="ctr">
            <a:normAutofit/>
          </a:bodyPr>
          <a:lstStyle/>
          <a:p>
            <a:r>
              <a:rPr lang="pt-BR" sz="4800" b="1" dirty="0" smtClean="0"/>
              <a:t>Principais avanços</a:t>
            </a:r>
            <a:endParaRPr lang="pt-BR" sz="4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7447" y="1396538"/>
            <a:ext cx="1166275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rgbClr val="002060"/>
                </a:solidFill>
              </a:rPr>
              <a:t>No QATC 7 </a:t>
            </a:r>
            <a:r>
              <a:rPr lang="pt-BR" sz="1500" dirty="0">
                <a:solidFill>
                  <a:srgbClr val="002060"/>
                </a:solidFill>
              </a:rPr>
              <a:t>– Desenvolvimento Profissional, houve a inclusão de um novo critério, sobre avaliar o desempenho dos servidores e lideranças para fins de identificação de potencialidades/lacunas de aprendizado; cujo atendimento pelo Tribunal favoreceu a elevação da nota. Além disso, houve a exclusão de um critério de promoção de desenvolvimento profissional de conselheiros e procuradores, além da inclusão </a:t>
            </a:r>
            <a:r>
              <a:rPr lang="pt-BR" sz="1500" dirty="0" smtClean="0">
                <a:solidFill>
                  <a:srgbClr val="002060"/>
                </a:solidFill>
              </a:rPr>
              <a:t>de </a:t>
            </a:r>
            <a:r>
              <a:rPr lang="pt-BR" sz="1500" dirty="0">
                <a:solidFill>
                  <a:srgbClr val="002060"/>
                </a:solidFill>
              </a:rPr>
              <a:t>outros critérios plenamente atendidos como o incentivo à participação de servidores em eventos nacionais relacionados à suas atividades</a:t>
            </a:r>
            <a:r>
              <a:rPr lang="pt-BR" sz="1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  <a:p>
            <a:pPr algn="just"/>
            <a:r>
              <a:rPr lang="pt-BR" sz="1500" b="1" dirty="0">
                <a:solidFill>
                  <a:srgbClr val="002060"/>
                </a:solidFill>
              </a:rPr>
              <a:t>Nos </a:t>
            </a:r>
            <a:r>
              <a:rPr lang="pt-BR" sz="1500" b="1" dirty="0" err="1">
                <a:solidFill>
                  <a:srgbClr val="002060"/>
                </a:solidFill>
              </a:rPr>
              <a:t>QATCs</a:t>
            </a:r>
            <a:r>
              <a:rPr lang="pt-BR" sz="1500" b="1" dirty="0">
                <a:solidFill>
                  <a:srgbClr val="002060"/>
                </a:solidFill>
              </a:rPr>
              <a:t> 10, 11 e 12</a:t>
            </a:r>
            <a:r>
              <a:rPr lang="pt-BR" sz="1500" dirty="0">
                <a:solidFill>
                  <a:srgbClr val="002060"/>
                </a:solidFill>
              </a:rPr>
              <a:t>, </a:t>
            </a:r>
            <a:r>
              <a:rPr lang="pt-BR" sz="1500" dirty="0" smtClean="0">
                <a:solidFill>
                  <a:srgbClr val="002060"/>
                </a:solidFill>
              </a:rPr>
              <a:t>referentes </a:t>
            </a:r>
            <a:r>
              <a:rPr lang="pt-BR" sz="1500" dirty="0">
                <a:solidFill>
                  <a:srgbClr val="002060"/>
                </a:solidFill>
              </a:rPr>
              <a:t>respectivamente às Auditorias de Conformidade, Operacional e Financeira, houve aumento significativo da nota relacionada à abrangência das auditorias, após a alteração do critério que passou a considerar os percentuais de cumprimento do Plano Anual de Fiscalização – PAF e não a abrangência de atuação geográfica nos estados. Houve também elevação da nota referente ao processo da Auditoria de Conformidade e tempo de apreciação das auditorias operacionais e financeiras</a:t>
            </a:r>
            <a:r>
              <a:rPr lang="pt-BR" sz="1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  <a:p>
            <a:pPr algn="just"/>
            <a:r>
              <a:rPr lang="pt-BR" sz="1500" b="1" dirty="0">
                <a:solidFill>
                  <a:srgbClr val="002060"/>
                </a:solidFill>
              </a:rPr>
              <a:t>No QATC 13 </a:t>
            </a:r>
            <a:r>
              <a:rPr lang="pt-BR" sz="1500" dirty="0">
                <a:solidFill>
                  <a:srgbClr val="002060"/>
                </a:solidFill>
              </a:rPr>
              <a:t>– Controle Concomitante Externo, houve elevação da nota sobre o processo de controle externo concomitante, com a criação do Manual de Acompanhamento e também o atendimento do critério sobre a adoção de medidas cautelares pelo Tribunal</a:t>
            </a:r>
            <a:r>
              <a:rPr lang="pt-BR" sz="1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  <a:p>
            <a:pPr algn="just"/>
            <a:r>
              <a:rPr lang="pt-BR" sz="1500" b="1" dirty="0">
                <a:solidFill>
                  <a:srgbClr val="002060"/>
                </a:solidFill>
              </a:rPr>
              <a:t>No QATC 16 </a:t>
            </a:r>
            <a:r>
              <a:rPr lang="pt-BR" sz="1500" dirty="0">
                <a:solidFill>
                  <a:srgbClr val="002060"/>
                </a:solidFill>
              </a:rPr>
              <a:t>– Fiscalização e Auditoria de Obras e Serviços de Engenharia, houve elevação das notas de todos os critérios, desde a organização e fundamentos da fiscalização, passando pela fiscalização das licitações e execução das obras e por fim dos resultados das fiscalizações e auditorias.</a:t>
            </a: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8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180" y="205637"/>
            <a:ext cx="11243678" cy="1091149"/>
          </a:xfrm>
        </p:spPr>
        <p:txBody>
          <a:bodyPr anchor="ctr">
            <a:normAutofit/>
          </a:bodyPr>
          <a:lstStyle/>
          <a:p>
            <a:r>
              <a:rPr lang="pt-BR" sz="4800" b="1" dirty="0" smtClean="0"/>
              <a:t>Principais avanços</a:t>
            </a:r>
            <a:endParaRPr lang="pt-BR" sz="4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7447" y="1396538"/>
            <a:ext cx="116627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 smtClean="0">
                <a:solidFill>
                  <a:srgbClr val="002060"/>
                </a:solidFill>
              </a:rPr>
              <a:t>No </a:t>
            </a:r>
            <a:r>
              <a:rPr lang="pt-BR" sz="1500" b="1" dirty="0">
                <a:solidFill>
                  <a:srgbClr val="002060"/>
                </a:solidFill>
              </a:rPr>
              <a:t>QATC 17 </a:t>
            </a:r>
            <a:r>
              <a:rPr lang="pt-BR" sz="1500" dirty="0">
                <a:solidFill>
                  <a:srgbClr val="002060"/>
                </a:solidFill>
              </a:rPr>
              <a:t>– Fiscalização e Auditoria de Concessões e Privatizações, houve elevação da nota devido ao atendimento de todos os critérios, tanto quanto às fiscalizações quanto aos resultados das ações</a:t>
            </a:r>
            <a:r>
              <a:rPr lang="pt-BR" sz="1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  <a:p>
            <a:pPr algn="just"/>
            <a:r>
              <a:rPr lang="pt-BR" sz="1500" b="1" dirty="0">
                <a:solidFill>
                  <a:srgbClr val="002060"/>
                </a:solidFill>
              </a:rPr>
              <a:t>No QATC 20 </a:t>
            </a:r>
            <a:r>
              <a:rPr lang="pt-BR" sz="1500" dirty="0">
                <a:solidFill>
                  <a:srgbClr val="002060"/>
                </a:solidFill>
              </a:rPr>
              <a:t>– Fiscalização e auditoria da Gestão da Saúde, houve elevação da nota em todos as dimensões, sendo elas o planejamento das fiscalizações, a fiscalização orçamentária e financeira dos recursos e também a fiscalização operacional e programática dos recursos da saúde</a:t>
            </a:r>
            <a:r>
              <a:rPr lang="pt-BR" sz="1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  <a:p>
            <a:pPr algn="just"/>
            <a:r>
              <a:rPr lang="pt-BR" sz="1500" b="1" dirty="0">
                <a:solidFill>
                  <a:srgbClr val="002060"/>
                </a:solidFill>
              </a:rPr>
              <a:t>No QATC 22 </a:t>
            </a:r>
            <a:r>
              <a:rPr lang="pt-BR" sz="1500" dirty="0">
                <a:solidFill>
                  <a:srgbClr val="002060"/>
                </a:solidFill>
              </a:rPr>
              <a:t>– Fiscalização e Auditoria da Segurança Pública, houve a elevação da nota na dimensão </a:t>
            </a:r>
            <a:r>
              <a:rPr lang="pt-BR" sz="1500" i="1" dirty="0">
                <a:solidFill>
                  <a:srgbClr val="002060"/>
                </a:solidFill>
              </a:rPr>
              <a:t>Fiscalização e auditoria do planejamento e articulação interinstitucional</a:t>
            </a:r>
            <a:r>
              <a:rPr lang="pt-BR" sz="1500" dirty="0">
                <a:solidFill>
                  <a:srgbClr val="002060"/>
                </a:solidFill>
              </a:rPr>
              <a:t>, pois o Tribunal passou a fiscalizar a aderência aos indicadores nacionais de violência definidos e padronizados pelos órgãos nacionais de segurança pública, além da ressocialização de presos e egressos do sistema prisional, incluindo a realização da política de educação, capacitação e profissionalização</a:t>
            </a:r>
            <a:r>
              <a:rPr lang="pt-BR" sz="1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  <a:p>
            <a:pPr algn="just"/>
            <a:r>
              <a:rPr lang="pt-BR" sz="1500" b="1" dirty="0">
                <a:solidFill>
                  <a:srgbClr val="002060"/>
                </a:solidFill>
              </a:rPr>
              <a:t>No QATC 23 </a:t>
            </a:r>
            <a:r>
              <a:rPr lang="pt-BR" sz="1500" dirty="0">
                <a:solidFill>
                  <a:srgbClr val="002060"/>
                </a:solidFill>
              </a:rPr>
              <a:t>- Fiscalização e Auditoria da Gestão Fiscal e Renúncia de Receita, houve elevação da nota pois o Tribunal passou a atender todas as dimensões e critérios, sendo que o critério 23.2.4 (“</a:t>
            </a:r>
            <a:r>
              <a:rPr lang="pt-BR" sz="1500" i="1" dirty="0">
                <a:solidFill>
                  <a:srgbClr val="002060"/>
                </a:solidFill>
              </a:rPr>
              <a:t>O Tribunal de Contas orienta-se, nas fiscalizações e auditorias de receita e de renúncia de receita, pela aplicação de pelo menos 20 pontos de controle dentre os 64 elencados no Item 16 da Resolução 06/2016 da </a:t>
            </a:r>
            <a:r>
              <a:rPr lang="pt-BR" sz="1500" i="1" dirty="0" err="1">
                <a:solidFill>
                  <a:srgbClr val="002060"/>
                </a:solidFill>
              </a:rPr>
              <a:t>Atricon</a:t>
            </a:r>
            <a:r>
              <a:rPr lang="pt-BR" sz="1500" dirty="0">
                <a:solidFill>
                  <a:srgbClr val="002060"/>
                </a:solidFill>
              </a:rPr>
              <a:t>”) foi considerado atendido após recurso interposto pelo Tribunal junto à </a:t>
            </a:r>
            <a:r>
              <a:rPr lang="pt-BR" sz="1500" dirty="0" err="1">
                <a:solidFill>
                  <a:srgbClr val="002060"/>
                </a:solidFill>
              </a:rPr>
              <a:t>Atricon</a:t>
            </a:r>
            <a:r>
              <a:rPr lang="pt-BR" sz="1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  <a:p>
            <a:pPr algn="just"/>
            <a:r>
              <a:rPr lang="pt-BR" sz="1500" b="1" dirty="0">
                <a:solidFill>
                  <a:srgbClr val="002060"/>
                </a:solidFill>
              </a:rPr>
              <a:t>No QATC 25 </a:t>
            </a:r>
            <a:r>
              <a:rPr lang="pt-BR" sz="1500" dirty="0">
                <a:solidFill>
                  <a:srgbClr val="002060"/>
                </a:solidFill>
              </a:rPr>
              <a:t>- Fiscalização e Auditoria da Transparência e Ouvidoria dos Jurisdicionados, houve elevação da nota no critério da Fiscalização da Transparência dos Jurisdicionados, cuja dimensão o Tribunal passou a atender integralmente, principalmente pela sua atuação no âmbito do Programa Nacional da Transparência Pública.</a:t>
            </a: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  <a:p>
            <a:pPr algn="just"/>
            <a:endParaRPr lang="pt-BR" sz="1500" dirty="0" smtClean="0">
              <a:solidFill>
                <a:srgbClr val="002060"/>
              </a:solidFill>
            </a:endParaRP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72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180" y="205637"/>
            <a:ext cx="11243678" cy="1091149"/>
          </a:xfrm>
        </p:spPr>
        <p:txBody>
          <a:bodyPr anchor="ctr">
            <a:normAutofit/>
          </a:bodyPr>
          <a:lstStyle/>
          <a:p>
            <a:r>
              <a:rPr lang="pt-BR" sz="4800" b="1" dirty="0" smtClean="0"/>
              <a:t>Pontos de atenção</a:t>
            </a:r>
            <a:endParaRPr lang="pt-BR" sz="4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1727" y="1222802"/>
            <a:ext cx="11662757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rgbClr val="002060"/>
                </a:solidFill>
              </a:rPr>
              <a:t>No QATC 1 </a:t>
            </a:r>
            <a:r>
              <a:rPr lang="pt-BR" sz="1500" dirty="0">
                <a:solidFill>
                  <a:srgbClr val="002060"/>
                </a:solidFill>
              </a:rPr>
              <a:t>– Composição, Organização e Funcionamento dos </a:t>
            </a:r>
            <a:r>
              <a:rPr lang="pt-BR" sz="1500" dirty="0" err="1">
                <a:solidFill>
                  <a:srgbClr val="002060"/>
                </a:solidFill>
              </a:rPr>
              <a:t>TCs</a:t>
            </a:r>
            <a:r>
              <a:rPr lang="pt-BR" sz="1500" dirty="0">
                <a:solidFill>
                  <a:srgbClr val="002060"/>
                </a:solidFill>
              </a:rPr>
              <a:t>, houve o acréscimo de uma dimensão relacionada à carreira de Auditor de Controle Externo, cuja nomenclatura e alguns parâmetros ainda não são seguidos integralmente pelo TCE-MG. Ainda neste QATC, o órgão de auditoria e instrução (SCE) não se encontra vinculado diretamente à Presidência do TCE-MG, mas sim à Diretoria Geral. Outro ponto relevante é que para os padrões do MMD, “</a:t>
            </a:r>
            <a:r>
              <a:rPr lang="pt-BR" sz="1500" i="1" dirty="0">
                <a:solidFill>
                  <a:srgbClr val="002060"/>
                </a:solidFill>
              </a:rPr>
              <a:t>as atividades finalísticas de auditoria, instrução processual e demais procedimentos de fiscalização são executadas e dirigidas/coordenadas exclusivamente por Auditores de Controle Externo (direção, coordenação, chefia e supervisão de unidades técnicas e em ciclos de auditoria</a:t>
            </a:r>
            <a:r>
              <a:rPr lang="pt-BR" sz="1500" dirty="0">
                <a:solidFill>
                  <a:srgbClr val="002060"/>
                </a:solidFill>
              </a:rPr>
              <a:t>) ”, sendo que há um pequeno número (8%) destes cargos ocupados por Oficiais de Controle Externo</a:t>
            </a:r>
            <a:r>
              <a:rPr lang="pt-BR" sz="1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  <a:p>
            <a:pPr algn="just"/>
            <a:r>
              <a:rPr lang="pt-BR" sz="1500" b="1" dirty="0">
                <a:solidFill>
                  <a:srgbClr val="002060"/>
                </a:solidFill>
              </a:rPr>
              <a:t>No QATC 9 </a:t>
            </a:r>
            <a:r>
              <a:rPr lang="pt-BR" sz="1500" dirty="0">
                <a:solidFill>
                  <a:srgbClr val="002060"/>
                </a:solidFill>
              </a:rPr>
              <a:t>– Controle e Garantia da Qualidade de Fiscalizações e Auditorias, o TCE-MG ainda não possui um sistema de controle de qualidade implementado, com políticas e procedimentos para reger o controle e garantia da qualidade das fiscalizações e auditorias. São adotados alguns procedimentos de controle de qualidade, tais como manuais, capacitações, supervisão dos trabalhos e comitê de asseguração. Contudo, não existe uma política ou sistema institucionalizado, conforme exigências da NBASP 140. Importante salientar que dentre os objetivos do Plano Estratégico do TCEMG 2021-2026, consta o de promover aderência aos padrões nacionais e internacionais de qualidade nas ações de controle externo, e o indicador deste objetivo estratégico é a Nota no QATC 9 do MMD-TC, cuja meta é 4 (nota máxima) até dezembro de 2026</a:t>
            </a:r>
            <a:r>
              <a:rPr lang="pt-BR" sz="1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500" dirty="0" smtClean="0">
              <a:solidFill>
                <a:srgbClr val="002060"/>
              </a:solidFill>
            </a:endParaRPr>
          </a:p>
          <a:p>
            <a:pPr algn="just"/>
            <a:r>
              <a:rPr lang="pt-BR" sz="1500" b="1" dirty="0">
                <a:solidFill>
                  <a:srgbClr val="002060"/>
                </a:solidFill>
              </a:rPr>
              <a:t>No QATC 19 </a:t>
            </a:r>
            <a:r>
              <a:rPr lang="pt-BR" sz="1500" dirty="0">
                <a:solidFill>
                  <a:srgbClr val="002060"/>
                </a:solidFill>
              </a:rPr>
              <a:t>– Fiscalização e Auditoria da Gestão da Educação, não houve no período analisado, ações de fiscalização ou auditorias que abrangessem a Política Nacional de Educação Ambiental e Educação Antirracista. Outro ponto não atendido foi executar medidas visando induzir os jurisdicionados a promoverem a busca ativa de crianças, adolescentes, jovens e adultos fora da escola. O último ponto relevante neste indicador foi a não expedição de alertas regulares aos jurisdicionados nos casos de descumprimentos de metas ou diante do risco de não alcance daquelas previstas nos planos de educação.</a:t>
            </a: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  <a:p>
            <a:pPr algn="just"/>
            <a:endParaRPr lang="pt-BR" sz="1500" dirty="0" smtClean="0">
              <a:solidFill>
                <a:srgbClr val="002060"/>
              </a:solidFill>
            </a:endParaRP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  <a:p>
            <a:pPr algn="just"/>
            <a:endParaRPr lang="pt-BR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496" y="150845"/>
            <a:ext cx="9144000" cy="954747"/>
          </a:xfrm>
        </p:spPr>
        <p:txBody>
          <a:bodyPr>
            <a:normAutofit/>
          </a:bodyPr>
          <a:lstStyle/>
          <a:p>
            <a:r>
              <a:rPr lang="pt-BR" sz="4800" b="1" dirty="0" smtClean="0"/>
              <a:t>Boas Práticas apresentadas</a:t>
            </a:r>
            <a:endParaRPr lang="pt-BR" sz="4800" b="1" dirty="0"/>
          </a:p>
        </p:txBody>
      </p:sp>
      <p:sp>
        <p:nvSpPr>
          <p:cNvPr id="4" name="Retângulo: Cantos Arredondados 6">
            <a:extLst>
              <a:ext uri="{FF2B5EF4-FFF2-40B4-BE49-F238E27FC236}">
                <a16:creationId xmlns:a16="http://schemas.microsoft.com/office/drawing/2014/main" id="{388CAE2D-0395-47D2-8781-D5DBE052B5DE}"/>
              </a:ext>
            </a:extLst>
          </p:cNvPr>
          <p:cNvSpPr/>
          <p:nvPr/>
        </p:nvSpPr>
        <p:spPr>
          <a:xfrm>
            <a:off x="270052" y="1462476"/>
            <a:ext cx="11186940" cy="568598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rgbClr val="002060"/>
                </a:gs>
                <a:gs pos="55000">
                  <a:schemeClr val="accent1">
                    <a:lumMod val="75000"/>
                  </a:schemeClr>
                </a:gs>
                <a:gs pos="100000">
                  <a:srgbClr val="02F4AD"/>
                </a:gs>
              </a:gsLst>
              <a:lin ang="0" scaled="1"/>
              <a:tileRect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</a:rPr>
              <a:t>1. </a:t>
            </a:r>
            <a:r>
              <a:rPr lang="pt-BR" sz="2000" dirty="0">
                <a:solidFill>
                  <a:srgbClr val="002060"/>
                </a:solidFill>
              </a:rPr>
              <a:t>Análise Contínua de Editais de Licitação de Obras e Serviços de Engenharia (APOLO)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etângulo: Cantos Arredondados 6">
            <a:extLst>
              <a:ext uri="{FF2B5EF4-FFF2-40B4-BE49-F238E27FC236}">
                <a16:creationId xmlns:a16="http://schemas.microsoft.com/office/drawing/2014/main" id="{388CAE2D-0395-47D2-8781-D5DBE052B5DE}"/>
              </a:ext>
            </a:extLst>
          </p:cNvPr>
          <p:cNvSpPr/>
          <p:nvPr/>
        </p:nvSpPr>
        <p:spPr>
          <a:xfrm>
            <a:off x="270052" y="2389541"/>
            <a:ext cx="11118383" cy="568598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rgbClr val="002060"/>
                </a:gs>
                <a:gs pos="55000">
                  <a:schemeClr val="accent1">
                    <a:lumMod val="75000"/>
                  </a:schemeClr>
                </a:gs>
                <a:gs pos="100000">
                  <a:srgbClr val="02F4AD"/>
                </a:gs>
              </a:gsLst>
              <a:lin ang="0" scaled="1"/>
              <a:tileRect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</a:rPr>
              <a:t>2. </a:t>
            </a:r>
            <a:r>
              <a:rPr lang="pt-BR" sz="2000" dirty="0">
                <a:solidFill>
                  <a:srgbClr val="002060"/>
                </a:solidFill>
              </a:rPr>
              <a:t>Mapeamento de Competências e seus desdobramentos.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Retângulo: Cantos Arredondados 6">
            <a:extLst>
              <a:ext uri="{FF2B5EF4-FFF2-40B4-BE49-F238E27FC236}">
                <a16:creationId xmlns:a16="http://schemas.microsoft.com/office/drawing/2014/main" id="{388CAE2D-0395-47D2-8781-D5DBE052B5DE}"/>
              </a:ext>
            </a:extLst>
          </p:cNvPr>
          <p:cNvSpPr/>
          <p:nvPr/>
        </p:nvSpPr>
        <p:spPr>
          <a:xfrm>
            <a:off x="270052" y="3316606"/>
            <a:ext cx="11118383" cy="568598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rgbClr val="002060"/>
                </a:gs>
                <a:gs pos="55000">
                  <a:schemeClr val="accent1">
                    <a:lumMod val="75000"/>
                  </a:schemeClr>
                </a:gs>
                <a:gs pos="100000">
                  <a:srgbClr val="02F4AD"/>
                </a:gs>
              </a:gsLst>
              <a:lin ang="0" scaled="1"/>
              <a:tileRect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</a:rPr>
              <a:t>3. </a:t>
            </a:r>
            <a:r>
              <a:rPr lang="pt-BR" sz="2000" dirty="0">
                <a:solidFill>
                  <a:srgbClr val="002060"/>
                </a:solidFill>
              </a:rPr>
              <a:t>Estatística inferencial e indício de dano ao erário decorrente de </a:t>
            </a:r>
            <a:r>
              <a:rPr lang="pt-BR" sz="2000" dirty="0" err="1">
                <a:solidFill>
                  <a:srgbClr val="002060"/>
                </a:solidFill>
              </a:rPr>
              <a:t>sobrepreço</a:t>
            </a:r>
            <a:r>
              <a:rPr lang="pt-BR" sz="2000" dirty="0">
                <a:solidFill>
                  <a:srgbClr val="002060"/>
                </a:solidFill>
              </a:rPr>
              <a:t>: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88CAE2D-0395-47D2-8781-D5DBE052B5DE}"/>
              </a:ext>
            </a:extLst>
          </p:cNvPr>
          <p:cNvSpPr/>
          <p:nvPr/>
        </p:nvSpPr>
        <p:spPr>
          <a:xfrm>
            <a:off x="270052" y="4243671"/>
            <a:ext cx="11118383" cy="568598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rgbClr val="002060"/>
                </a:gs>
                <a:gs pos="55000">
                  <a:schemeClr val="accent1">
                    <a:lumMod val="75000"/>
                  </a:schemeClr>
                </a:gs>
                <a:gs pos="100000">
                  <a:srgbClr val="02F4AD"/>
                </a:gs>
              </a:gsLst>
              <a:lin ang="0" scaled="1"/>
              <a:tileRect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>
                <a:solidFill>
                  <a:srgbClr val="002060"/>
                </a:solidFill>
              </a:rPr>
              <a:t>4.Indicador </a:t>
            </a:r>
            <a:r>
              <a:rPr lang="pt-BR" sz="2000" dirty="0" err="1">
                <a:solidFill>
                  <a:srgbClr val="002060"/>
                </a:solidFill>
              </a:rPr>
              <a:t>Suricato</a:t>
            </a:r>
            <a:r>
              <a:rPr lang="pt-BR" sz="2000" dirty="0">
                <a:solidFill>
                  <a:srgbClr val="002060"/>
                </a:solidFill>
              </a:rPr>
              <a:t> de Infraestrutura escolar nacional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Retângulo: Cantos Arredondados 6">
            <a:extLst>
              <a:ext uri="{FF2B5EF4-FFF2-40B4-BE49-F238E27FC236}">
                <a16:creationId xmlns:a16="http://schemas.microsoft.com/office/drawing/2014/main" id="{388CAE2D-0395-47D2-8781-D5DBE052B5DE}"/>
              </a:ext>
            </a:extLst>
          </p:cNvPr>
          <p:cNvSpPr/>
          <p:nvPr/>
        </p:nvSpPr>
        <p:spPr>
          <a:xfrm>
            <a:off x="270052" y="5170738"/>
            <a:ext cx="11118383" cy="889239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rgbClr val="002060"/>
                </a:gs>
                <a:gs pos="55000">
                  <a:schemeClr val="accent1">
                    <a:lumMod val="75000"/>
                  </a:schemeClr>
                </a:gs>
                <a:gs pos="100000">
                  <a:srgbClr val="02F4AD"/>
                </a:gs>
              </a:gsLst>
              <a:lin ang="0" scaled="1"/>
              <a:tileRect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</a:rPr>
              <a:t>5. </a:t>
            </a:r>
            <a:r>
              <a:rPr lang="pt-BR" sz="2000" dirty="0">
                <a:solidFill>
                  <a:srgbClr val="002060"/>
                </a:solidFill>
              </a:rPr>
              <a:t>Solaris - Seletor de Objetos em Licitações para Análise e Retificação de Irregularidades e Metodologia ONR.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4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3044397" y="1122219"/>
            <a:ext cx="5541820" cy="4231178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800" b="1" dirty="0" smtClean="0"/>
              <a:t>Comissão de Avaliação: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800" b="1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i="1" dirty="0" smtClean="0"/>
              <a:t>Marília </a:t>
            </a:r>
            <a:r>
              <a:rPr lang="pt-BR" sz="1800" i="1" dirty="0"/>
              <a:t>Gonçalves de </a:t>
            </a:r>
            <a:r>
              <a:rPr lang="pt-BR" sz="1800" i="1" dirty="0" smtClean="0"/>
              <a:t>Carvalho - Coordenadora</a:t>
            </a:r>
            <a:endParaRPr lang="pt-BR" sz="1800" i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i="1" dirty="0" smtClean="0"/>
              <a:t>Alvaro </a:t>
            </a:r>
            <a:r>
              <a:rPr lang="pt-BR" sz="1800" i="1" dirty="0"/>
              <a:t>Miranda Leite </a:t>
            </a:r>
            <a:r>
              <a:rPr lang="pt-BR" sz="1800" i="1" dirty="0" smtClean="0"/>
              <a:t>Ribeiro</a:t>
            </a:r>
            <a:endParaRPr lang="pt-BR" sz="1800" i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i="1" dirty="0" err="1" smtClean="0"/>
              <a:t>Aridelma</a:t>
            </a:r>
            <a:r>
              <a:rPr lang="pt-BR" sz="1800" i="1" dirty="0" smtClean="0"/>
              <a:t> </a:t>
            </a:r>
            <a:r>
              <a:rPr lang="pt-BR" sz="1800" i="1" dirty="0"/>
              <a:t>da Silva </a:t>
            </a:r>
            <a:r>
              <a:rPr lang="pt-BR" sz="1800" i="1" dirty="0" smtClean="0"/>
              <a:t>Peixoto</a:t>
            </a:r>
            <a:endParaRPr lang="pt-BR" sz="1800" i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i="1" dirty="0" smtClean="0"/>
              <a:t>Bruna </a:t>
            </a:r>
            <a:r>
              <a:rPr lang="pt-BR" sz="1800" i="1" dirty="0"/>
              <a:t>Sarah </a:t>
            </a:r>
            <a:r>
              <a:rPr lang="pt-BR" sz="1800" i="1" dirty="0" smtClean="0"/>
              <a:t>Salomão</a:t>
            </a:r>
            <a:endParaRPr lang="pt-BR" sz="1800" i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i="1" dirty="0" smtClean="0"/>
              <a:t>Thalita </a:t>
            </a:r>
            <a:r>
              <a:rPr lang="pt-BR" sz="1800" i="1" dirty="0" err="1"/>
              <a:t>Valesca</a:t>
            </a:r>
            <a:r>
              <a:rPr lang="pt-BR" sz="1800" i="1" dirty="0"/>
              <a:t> Baeta </a:t>
            </a:r>
            <a:r>
              <a:rPr lang="pt-BR" sz="1800" i="1" dirty="0" smtClean="0"/>
              <a:t>Costa</a:t>
            </a:r>
            <a:endParaRPr lang="pt-BR" sz="180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8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800" b="1" dirty="0" smtClean="0"/>
              <a:t>Comissão de Controle da Qualidade: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800" b="1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i="1" dirty="0" err="1" smtClean="0"/>
              <a:t>Polliane</a:t>
            </a:r>
            <a:r>
              <a:rPr lang="pt-BR" sz="1800" i="1" dirty="0" smtClean="0"/>
              <a:t> </a:t>
            </a:r>
            <a:r>
              <a:rPr lang="pt-BR" sz="1800" i="1" dirty="0"/>
              <a:t>Rose </a:t>
            </a:r>
            <a:r>
              <a:rPr lang="pt-BR" sz="1800" i="1" dirty="0" smtClean="0"/>
              <a:t>Patrocínio</a:t>
            </a:r>
            <a:endParaRPr lang="pt-BR" sz="1800" i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i="1" dirty="0" smtClean="0"/>
              <a:t>Daniela </a:t>
            </a:r>
            <a:r>
              <a:rPr lang="pt-BR" sz="1800" i="1" dirty="0"/>
              <a:t>Mello Coelho </a:t>
            </a:r>
            <a:r>
              <a:rPr lang="pt-BR" sz="1800" i="1" dirty="0" err="1" smtClean="0"/>
              <a:t>Haikal</a:t>
            </a:r>
            <a:endParaRPr lang="pt-BR" sz="1800" i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i="1" dirty="0" smtClean="0"/>
              <a:t>Pedro </a:t>
            </a:r>
            <a:r>
              <a:rPr lang="pt-BR" sz="1800" i="1" dirty="0"/>
              <a:t>Henrique Magalhães </a:t>
            </a:r>
            <a:r>
              <a:rPr lang="pt-BR" sz="1800" i="1" dirty="0" smtClean="0"/>
              <a:t>Azevedo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i="1" dirty="0" smtClean="0"/>
              <a:t>Milena </a:t>
            </a:r>
            <a:r>
              <a:rPr lang="pt-BR" sz="1800" i="1" dirty="0"/>
              <a:t>de Brito </a:t>
            </a:r>
            <a:r>
              <a:rPr lang="pt-BR" sz="1800" i="1" dirty="0" smtClean="0"/>
              <a:t>Alves</a:t>
            </a:r>
          </a:p>
        </p:txBody>
      </p:sp>
      <p:sp>
        <p:nvSpPr>
          <p:cNvPr id="8" name="Oval 235">
            <a:extLst>
              <a:ext uri="{FF2B5EF4-FFF2-40B4-BE49-F238E27FC236}">
                <a16:creationId xmlns:a16="http://schemas.microsoft.com/office/drawing/2014/main" id="{F8829DB9-6DBF-43EF-8ABE-942899F85EC8}"/>
              </a:ext>
            </a:extLst>
          </p:cNvPr>
          <p:cNvSpPr/>
          <p:nvPr/>
        </p:nvSpPr>
        <p:spPr>
          <a:xfrm>
            <a:off x="11680106" y="2788566"/>
            <a:ext cx="718083" cy="718083"/>
          </a:xfrm>
          <a:prstGeom prst="ellipse">
            <a:avLst/>
          </a:prstGeom>
          <a:gradFill flip="none" rotWithShape="1">
            <a:gsLst>
              <a:gs pos="2000">
                <a:schemeClr val="accent1">
                  <a:lumMod val="20000"/>
                  <a:lumOff val="80000"/>
                </a:schemeClr>
              </a:gs>
              <a:gs pos="100000">
                <a:srgbClr val="002060"/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9" name="Oval 235">
            <a:extLst>
              <a:ext uri="{FF2B5EF4-FFF2-40B4-BE49-F238E27FC236}">
                <a16:creationId xmlns:a16="http://schemas.microsoft.com/office/drawing/2014/main" id="{F8829DB9-6DBF-43EF-8ABE-942899F85EC8}"/>
              </a:ext>
            </a:extLst>
          </p:cNvPr>
          <p:cNvSpPr/>
          <p:nvPr/>
        </p:nvSpPr>
        <p:spPr>
          <a:xfrm>
            <a:off x="-368496" y="4107808"/>
            <a:ext cx="958856" cy="986935"/>
          </a:xfrm>
          <a:prstGeom prst="ellipse">
            <a:avLst/>
          </a:prstGeom>
          <a:gradFill flip="none" rotWithShape="1">
            <a:gsLst>
              <a:gs pos="2000">
                <a:schemeClr val="accent1">
                  <a:lumMod val="20000"/>
                  <a:lumOff val="80000"/>
                </a:schemeClr>
              </a:gs>
              <a:gs pos="100000">
                <a:srgbClr val="002060"/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71" y="5246781"/>
            <a:ext cx="2358279" cy="12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3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2.22222E-6 L 0 0.028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58333E-6 -3.33333E-6 L -4.58333E-6 0.0284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40821" y="123825"/>
            <a:ext cx="10515600" cy="1325563"/>
          </a:xfr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pt-BR" sz="4800" b="1" spc="-300" dirty="0">
                <a:solidFill>
                  <a:srgbClr val="002060"/>
                </a:solidFill>
              </a:rPr>
              <a:t>O que é o MMD-TC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40327" y="1986742"/>
            <a:ext cx="101165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/>
                </a:solidFill>
              </a:rPr>
              <a:t>O MMD-TC é o principal </a:t>
            </a:r>
            <a:r>
              <a:rPr lang="pt-BR" dirty="0">
                <a:solidFill>
                  <a:srgbClr val="002060"/>
                </a:solidFill>
              </a:rPr>
              <a:t>instrumento de avaliação dos Tribunais de Contas do Brasil, incorporando as diretrizes da </a:t>
            </a:r>
            <a:r>
              <a:rPr lang="pt-BR" dirty="0" err="1">
                <a:solidFill>
                  <a:srgbClr val="002060"/>
                </a:solidFill>
              </a:rPr>
              <a:t>Atricon</a:t>
            </a:r>
            <a:r>
              <a:rPr lang="pt-BR" dirty="0">
                <a:solidFill>
                  <a:srgbClr val="002060"/>
                </a:solidFill>
              </a:rPr>
              <a:t>, as Normas Brasileiras de Auditoria para o Setor Público (NBASP) e as normas da </a:t>
            </a:r>
            <a:r>
              <a:rPr lang="pt-BR" dirty="0" err="1" smtClean="0">
                <a:solidFill>
                  <a:srgbClr val="002060"/>
                </a:solidFill>
              </a:rPr>
              <a:t>Intosai</a:t>
            </a:r>
            <a:r>
              <a:rPr lang="pt-BR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2060"/>
                </a:solidFill>
              </a:rPr>
              <a:t>O MMD-TC tem como objetivo avaliar o desempenho dos Tribunais de Contas e identificar seus pontos fortes e fracos, em comparação com as boas práticas internacionais e as diretrizes estabelecidas pela </a:t>
            </a:r>
            <a:r>
              <a:rPr lang="pt-BR" dirty="0" err="1" smtClean="0">
                <a:solidFill>
                  <a:srgbClr val="002060"/>
                </a:solidFill>
              </a:rPr>
              <a:t>Atricon</a:t>
            </a:r>
            <a:r>
              <a:rPr lang="pt-BR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2060"/>
                </a:solidFill>
              </a:rPr>
              <a:t>Nesse sentido, o MMD-TC visa melhorar a gestão e a governança e, sobretudo, enfatizar a transparência, a </a:t>
            </a:r>
            <a:r>
              <a:rPr lang="pt-BR" dirty="0" err="1">
                <a:solidFill>
                  <a:srgbClr val="002060"/>
                </a:solidFill>
              </a:rPr>
              <a:t>accountability</a:t>
            </a:r>
            <a:r>
              <a:rPr lang="pt-BR" dirty="0">
                <a:solidFill>
                  <a:srgbClr val="002060"/>
                </a:solidFill>
              </a:rPr>
              <a:t> e o desempenho dos Tribunais de </a:t>
            </a:r>
            <a:r>
              <a:rPr lang="pt-BR" dirty="0" smtClean="0">
                <a:solidFill>
                  <a:srgbClr val="002060"/>
                </a:solidFill>
              </a:rPr>
              <a:t>Contas;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2060"/>
                </a:solidFill>
              </a:rPr>
              <a:t>A aplicação do MMD-TC, sob a coordenação da </a:t>
            </a:r>
            <a:r>
              <a:rPr lang="pt-BR" dirty="0" err="1">
                <a:solidFill>
                  <a:srgbClr val="002060"/>
                </a:solidFill>
              </a:rPr>
              <a:t>Atricon</a:t>
            </a:r>
            <a:r>
              <a:rPr lang="pt-BR" dirty="0">
                <a:solidFill>
                  <a:srgbClr val="002060"/>
                </a:solidFill>
              </a:rPr>
              <a:t>, ocorre preferencialmente a cada dois anos, conforme Cronograma Geral de Aplicação do MMD-TC definido pela Associação.</a:t>
            </a:r>
          </a:p>
        </p:txBody>
      </p:sp>
    </p:spTree>
    <p:extLst>
      <p:ext uri="{BB962C8B-B14F-4D97-AF65-F5344CB8AC3E}">
        <p14:creationId xmlns:p14="http://schemas.microsoft.com/office/powerpoint/2010/main" val="101276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0918" y="171417"/>
            <a:ext cx="9144000" cy="819369"/>
          </a:xfrm>
        </p:spPr>
        <p:txBody>
          <a:bodyPr>
            <a:normAutofit/>
          </a:bodyPr>
          <a:lstStyle/>
          <a:p>
            <a:r>
              <a:rPr lang="pt-BR" sz="4800" b="1" dirty="0" smtClean="0"/>
              <a:t>Estrutura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8887" y="1418966"/>
            <a:ext cx="10116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</a:rPr>
              <a:t>A avaliação está segregada em seis domínios</a:t>
            </a:r>
            <a:r>
              <a:rPr lang="pt-BR" sz="2000" dirty="0" smtClean="0">
                <a:solidFill>
                  <a:srgbClr val="002060"/>
                </a:solidFill>
              </a:rPr>
              <a:t>: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5" name="Retângulo: Cantos Arredondados 6">
            <a:extLst>
              <a:ext uri="{FF2B5EF4-FFF2-40B4-BE49-F238E27FC236}">
                <a16:creationId xmlns:a16="http://schemas.microsoft.com/office/drawing/2014/main" id="{388CAE2D-0395-47D2-8781-D5DBE052B5DE}"/>
              </a:ext>
            </a:extLst>
          </p:cNvPr>
          <p:cNvSpPr/>
          <p:nvPr/>
        </p:nvSpPr>
        <p:spPr>
          <a:xfrm>
            <a:off x="1255222" y="2112892"/>
            <a:ext cx="9526386" cy="372613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rgbClr val="002060"/>
                </a:gs>
                <a:gs pos="55000">
                  <a:schemeClr val="accent1">
                    <a:lumMod val="75000"/>
                  </a:schemeClr>
                </a:gs>
                <a:gs pos="100000">
                  <a:srgbClr val="02F4AD"/>
                </a:gs>
              </a:gsLst>
              <a:lin ang="0" scaled="1"/>
              <a:tileRect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2060"/>
                </a:solidFill>
              </a:rPr>
              <a:t>(A) Independência e Marco Legal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6" name="Retângulo: Cantos Arredondados 6">
            <a:extLst>
              <a:ext uri="{FF2B5EF4-FFF2-40B4-BE49-F238E27FC236}">
                <a16:creationId xmlns:a16="http://schemas.microsoft.com/office/drawing/2014/main" id="{388CAE2D-0395-47D2-8781-D5DBE052B5DE}"/>
              </a:ext>
            </a:extLst>
          </p:cNvPr>
          <p:cNvSpPr/>
          <p:nvPr/>
        </p:nvSpPr>
        <p:spPr>
          <a:xfrm>
            <a:off x="1255222" y="2829561"/>
            <a:ext cx="9526386" cy="372613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rgbClr val="002060"/>
                </a:gs>
                <a:gs pos="55000">
                  <a:schemeClr val="accent1">
                    <a:lumMod val="75000"/>
                  </a:schemeClr>
                </a:gs>
                <a:gs pos="100000">
                  <a:srgbClr val="02F4AD"/>
                </a:gs>
              </a:gsLst>
              <a:lin ang="0" scaled="1"/>
              <a:tileRect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2060"/>
                </a:solidFill>
              </a:rPr>
              <a:t>(B) Governança Interna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88CAE2D-0395-47D2-8781-D5DBE052B5DE}"/>
              </a:ext>
            </a:extLst>
          </p:cNvPr>
          <p:cNvSpPr/>
          <p:nvPr/>
        </p:nvSpPr>
        <p:spPr>
          <a:xfrm>
            <a:off x="1255222" y="3546230"/>
            <a:ext cx="9526386" cy="372613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rgbClr val="002060"/>
                </a:gs>
                <a:gs pos="55000">
                  <a:schemeClr val="accent1">
                    <a:lumMod val="75000"/>
                  </a:schemeClr>
                </a:gs>
                <a:gs pos="100000">
                  <a:srgbClr val="02F4AD"/>
                </a:gs>
              </a:gsLst>
              <a:lin ang="0" scaled="1"/>
              <a:tileRect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2060"/>
                </a:solidFill>
              </a:rPr>
              <a:t>(C) Fiscalização e Auditoria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tângulo: Cantos Arredondados 6">
            <a:extLst>
              <a:ext uri="{FF2B5EF4-FFF2-40B4-BE49-F238E27FC236}">
                <a16:creationId xmlns:a16="http://schemas.microsoft.com/office/drawing/2014/main" id="{388CAE2D-0395-47D2-8781-D5DBE052B5DE}"/>
              </a:ext>
            </a:extLst>
          </p:cNvPr>
          <p:cNvSpPr/>
          <p:nvPr/>
        </p:nvSpPr>
        <p:spPr>
          <a:xfrm>
            <a:off x="1255222" y="4347023"/>
            <a:ext cx="9526386" cy="372613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rgbClr val="002060"/>
                </a:gs>
                <a:gs pos="55000">
                  <a:schemeClr val="accent1">
                    <a:lumMod val="75000"/>
                  </a:schemeClr>
                </a:gs>
                <a:gs pos="100000">
                  <a:srgbClr val="02F4AD"/>
                </a:gs>
              </a:gsLst>
              <a:lin ang="0" scaled="1"/>
              <a:tileRect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2060"/>
                </a:solidFill>
              </a:rPr>
              <a:t>(D) Fiscalização da Infraestrutura e Meio Ambiente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tângulo: Cantos Arredondados 6">
            <a:extLst>
              <a:ext uri="{FF2B5EF4-FFF2-40B4-BE49-F238E27FC236}">
                <a16:creationId xmlns:a16="http://schemas.microsoft.com/office/drawing/2014/main" id="{388CAE2D-0395-47D2-8781-D5DBE052B5DE}"/>
              </a:ext>
            </a:extLst>
          </p:cNvPr>
          <p:cNvSpPr/>
          <p:nvPr/>
        </p:nvSpPr>
        <p:spPr>
          <a:xfrm>
            <a:off x="1255222" y="5075237"/>
            <a:ext cx="9526386" cy="372613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rgbClr val="002060"/>
                </a:gs>
                <a:gs pos="55000">
                  <a:schemeClr val="accent1">
                    <a:lumMod val="75000"/>
                  </a:schemeClr>
                </a:gs>
                <a:gs pos="100000">
                  <a:srgbClr val="02F4AD"/>
                </a:gs>
              </a:gsLst>
              <a:lin ang="0" scaled="1"/>
              <a:tileRect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2060"/>
                </a:solidFill>
              </a:rPr>
              <a:t>(E) Fiscalização e Auditoria de Políticas Públicas Sociais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tângulo: Cantos Arredondados 6">
            <a:extLst>
              <a:ext uri="{FF2B5EF4-FFF2-40B4-BE49-F238E27FC236}">
                <a16:creationId xmlns:a16="http://schemas.microsoft.com/office/drawing/2014/main" id="{388CAE2D-0395-47D2-8781-D5DBE052B5DE}"/>
              </a:ext>
            </a:extLst>
          </p:cNvPr>
          <p:cNvSpPr/>
          <p:nvPr/>
        </p:nvSpPr>
        <p:spPr>
          <a:xfrm>
            <a:off x="1255222" y="5803451"/>
            <a:ext cx="9526386" cy="543983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0">
                  <a:srgbClr val="002060"/>
                </a:gs>
                <a:gs pos="55000">
                  <a:schemeClr val="accent1">
                    <a:lumMod val="75000"/>
                  </a:schemeClr>
                </a:gs>
                <a:gs pos="100000">
                  <a:srgbClr val="02F4AD"/>
                </a:gs>
              </a:gsLst>
              <a:lin ang="0" scaled="1"/>
              <a:tileRect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2060"/>
                </a:solidFill>
              </a:rPr>
              <a:t>(F) Fiscalização e Auditoria da Gestão Fiscal, Controle Interno, Tecnologia da Informação, Transparência e Ouvidoria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50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9307" y="162242"/>
            <a:ext cx="11243678" cy="1018165"/>
          </a:xfrm>
        </p:spPr>
        <p:txBody>
          <a:bodyPr anchor="ctr">
            <a:normAutofit/>
          </a:bodyPr>
          <a:lstStyle/>
          <a:p>
            <a:r>
              <a:rPr lang="pt-BR" sz="4800" b="1" dirty="0" smtClean="0"/>
              <a:t>Estrutura</a:t>
            </a:r>
            <a:endParaRPr lang="pt-BR" sz="4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2261" y="1439803"/>
            <a:ext cx="10116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</a:rPr>
              <a:t>A estrutura do ciclo de 2024 contou com 6 Domínios, 25 indicadores (</a:t>
            </a:r>
            <a:r>
              <a:rPr lang="pt-BR" sz="2000" dirty="0" err="1">
                <a:solidFill>
                  <a:srgbClr val="002060"/>
                </a:solidFill>
              </a:rPr>
              <a:t>QATCs</a:t>
            </a:r>
            <a:r>
              <a:rPr lang="pt-BR" sz="2000" dirty="0">
                <a:solidFill>
                  <a:srgbClr val="002060"/>
                </a:solidFill>
              </a:rPr>
              <a:t>) e 472 critérios conforme diagrama exemplificativo abaixo:</a:t>
            </a:r>
          </a:p>
        </p:txBody>
      </p: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2431703" y="2407085"/>
            <a:ext cx="6221845" cy="399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536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014" y="148983"/>
            <a:ext cx="11243678" cy="1147802"/>
          </a:xfrm>
        </p:spPr>
        <p:txBody>
          <a:bodyPr anchor="ctr">
            <a:normAutofit/>
          </a:bodyPr>
          <a:lstStyle/>
          <a:p>
            <a:r>
              <a:rPr lang="pt-BR" sz="4800" b="1" dirty="0" smtClean="0"/>
              <a:t>Escala de Medição</a:t>
            </a:r>
            <a:endParaRPr lang="pt-BR" sz="4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2261" y="1431012"/>
            <a:ext cx="10116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</a:rPr>
              <a:t>Os níveis de desempenho adotados no MMD-TC – inspirados nos do SAI-PMF – são definidos em função da pontuação de cada indicador e variam numa escala de 0 a 4, conforme sintetizado no diagrama a seguir: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749" y="2534211"/>
            <a:ext cx="6560127" cy="38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220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53248"/>
              </p:ext>
            </p:extLst>
          </p:nvPr>
        </p:nvGraphicFramePr>
        <p:xfrm>
          <a:off x="2043973" y="1475712"/>
          <a:ext cx="8104054" cy="481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180" y="205637"/>
            <a:ext cx="11243678" cy="1091149"/>
          </a:xfrm>
        </p:spPr>
        <p:txBody>
          <a:bodyPr anchor="ctr">
            <a:normAutofit/>
          </a:bodyPr>
          <a:lstStyle/>
          <a:p>
            <a:r>
              <a:rPr lang="pt-BR" sz="4800" b="1" dirty="0" smtClean="0"/>
              <a:t>Resultado Geral de 2024</a:t>
            </a:r>
            <a:endParaRPr lang="pt-BR" sz="4800" b="1" dirty="0"/>
          </a:p>
        </p:txBody>
      </p:sp>
      <p:sp>
        <p:nvSpPr>
          <p:cNvPr id="10" name="CaixaDeTexto 7"/>
          <p:cNvSpPr txBox="1"/>
          <p:nvPr/>
        </p:nvSpPr>
        <p:spPr>
          <a:xfrm>
            <a:off x="5672967" y="3679500"/>
            <a:ext cx="1085215" cy="85661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pt-BR" sz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Pandemia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(Escopo específico)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Oval 235">
            <a:extLst>
              <a:ext uri="{FF2B5EF4-FFF2-40B4-BE49-F238E27FC236}">
                <a16:creationId xmlns:a16="http://schemas.microsoft.com/office/drawing/2014/main" id="{F8829DB9-6DBF-43EF-8ABE-942899F85EC8}"/>
              </a:ext>
            </a:extLst>
          </p:cNvPr>
          <p:cNvSpPr/>
          <p:nvPr/>
        </p:nvSpPr>
        <p:spPr>
          <a:xfrm>
            <a:off x="11680106" y="2788566"/>
            <a:ext cx="718083" cy="718083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2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2" name="Oval 235">
            <a:extLst>
              <a:ext uri="{FF2B5EF4-FFF2-40B4-BE49-F238E27FC236}">
                <a16:creationId xmlns:a16="http://schemas.microsoft.com/office/drawing/2014/main" id="{F8829DB9-6DBF-43EF-8ABE-942899F85EC8}"/>
              </a:ext>
            </a:extLst>
          </p:cNvPr>
          <p:cNvSpPr/>
          <p:nvPr/>
        </p:nvSpPr>
        <p:spPr>
          <a:xfrm>
            <a:off x="-368496" y="4107808"/>
            <a:ext cx="958856" cy="98693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2651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2.22222E-6 L 0 0.028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58333E-6 -3.33333E-6 L -4.58333E-6 0.0284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673" y="154594"/>
            <a:ext cx="10515600" cy="1325563"/>
          </a:xfr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pt-BR" sz="4800" b="1" spc="-300" dirty="0">
                <a:solidFill>
                  <a:srgbClr val="002060"/>
                </a:solidFill>
              </a:rPr>
              <a:t>Resultado Geral de 2024</a:t>
            </a:r>
          </a:p>
        </p:txBody>
      </p:sp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34" y="1613939"/>
            <a:ext cx="9214427" cy="4778548"/>
          </a:xfrm>
          <a:prstGeom prst="rect">
            <a:avLst/>
          </a:prstGeom>
          <a:noFill/>
        </p:spPr>
      </p:pic>
      <p:sp>
        <p:nvSpPr>
          <p:cNvPr id="8" name="Oval 235">
            <a:extLst>
              <a:ext uri="{FF2B5EF4-FFF2-40B4-BE49-F238E27FC236}">
                <a16:creationId xmlns:a16="http://schemas.microsoft.com/office/drawing/2014/main" id="{F8829DB9-6DBF-43EF-8ABE-942899F85EC8}"/>
              </a:ext>
            </a:extLst>
          </p:cNvPr>
          <p:cNvSpPr/>
          <p:nvPr/>
        </p:nvSpPr>
        <p:spPr>
          <a:xfrm>
            <a:off x="11680106" y="2788566"/>
            <a:ext cx="718083" cy="718083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2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9" name="Oval 235">
            <a:extLst>
              <a:ext uri="{FF2B5EF4-FFF2-40B4-BE49-F238E27FC236}">
                <a16:creationId xmlns:a16="http://schemas.microsoft.com/office/drawing/2014/main" id="{F8829DB9-6DBF-43EF-8ABE-942899F85EC8}"/>
              </a:ext>
            </a:extLst>
          </p:cNvPr>
          <p:cNvSpPr/>
          <p:nvPr/>
        </p:nvSpPr>
        <p:spPr>
          <a:xfrm>
            <a:off x="-368496" y="4107808"/>
            <a:ext cx="958856" cy="98693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2943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2.22222E-6 L 0 0.028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58333E-6 -3.33333E-6 L -4.58333E-6 0.0284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180" y="205637"/>
            <a:ext cx="11243678" cy="1091149"/>
          </a:xfrm>
        </p:spPr>
        <p:txBody>
          <a:bodyPr anchor="ctr">
            <a:normAutofit/>
          </a:bodyPr>
          <a:lstStyle/>
          <a:p>
            <a:r>
              <a:rPr lang="pt-BR" sz="4800" b="1" dirty="0" smtClean="0"/>
              <a:t>Resultado de 2024 por indicador</a:t>
            </a:r>
            <a:endParaRPr lang="pt-BR" sz="48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85386"/>
              </p:ext>
            </p:extLst>
          </p:nvPr>
        </p:nvGraphicFramePr>
        <p:xfrm>
          <a:off x="295311" y="1735382"/>
          <a:ext cx="5676900" cy="3457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893661"/>
              </p:ext>
            </p:extLst>
          </p:nvPr>
        </p:nvGraphicFramePr>
        <p:xfrm>
          <a:off x="6187586" y="1735382"/>
          <a:ext cx="5619751" cy="3457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80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180" y="205637"/>
            <a:ext cx="11243678" cy="1091149"/>
          </a:xfrm>
        </p:spPr>
        <p:txBody>
          <a:bodyPr anchor="ctr">
            <a:normAutofit/>
          </a:bodyPr>
          <a:lstStyle/>
          <a:p>
            <a:r>
              <a:rPr lang="pt-BR" sz="4800" b="1" dirty="0" smtClean="0"/>
              <a:t>Resultado de 2024 por indicador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642829" y="2617792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002060"/>
                </a:solidFill>
              </a:rPr>
              <a:t>Os </a:t>
            </a:r>
            <a:r>
              <a:rPr lang="pt-BR" sz="1600" dirty="0" err="1">
                <a:solidFill>
                  <a:srgbClr val="002060"/>
                </a:solidFill>
              </a:rPr>
              <a:t>QATCs</a:t>
            </a:r>
            <a:r>
              <a:rPr lang="pt-BR" sz="1600" dirty="0">
                <a:solidFill>
                  <a:srgbClr val="002060"/>
                </a:solidFill>
              </a:rPr>
              <a:t> 16 a </a:t>
            </a:r>
            <a:r>
              <a:rPr lang="pt-BR" sz="1600" dirty="0" smtClean="0">
                <a:solidFill>
                  <a:srgbClr val="002060"/>
                </a:solidFill>
              </a:rPr>
              <a:t>25 não </a:t>
            </a:r>
            <a:r>
              <a:rPr lang="pt-BR" sz="1600" dirty="0">
                <a:solidFill>
                  <a:srgbClr val="002060"/>
                </a:solidFill>
              </a:rPr>
              <a:t>possuem o comparativo de 2022, por terem sido suspensos naquele ano e substituídos por outros indicadores de atuação específica dos Tribunais de Contas na pandemia. Portanto, para estes indicadores, o desempenho comparável com 2024 é o de 2019.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301950"/>
              </p:ext>
            </p:extLst>
          </p:nvPr>
        </p:nvGraphicFramePr>
        <p:xfrm>
          <a:off x="426427" y="1740510"/>
          <a:ext cx="5676900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9614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9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20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1802</Words>
  <Application>Microsoft Office PowerPoint</Application>
  <PresentationFormat>Widescreen</PresentationFormat>
  <Paragraphs>219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Nunito Sans Light</vt:lpstr>
      <vt:lpstr>Open Sans</vt:lpstr>
      <vt:lpstr>Open Sans Light</vt:lpstr>
      <vt:lpstr>Poppins</vt:lpstr>
      <vt:lpstr>Poppins Light</vt:lpstr>
      <vt:lpstr>Sol</vt:lpstr>
      <vt:lpstr>Times New Roman</vt:lpstr>
      <vt:lpstr>Wingdings</vt:lpstr>
      <vt:lpstr>Profundidade</vt:lpstr>
      <vt:lpstr>Marco de Medição do Desempenho dos Tribunais de Contas MMD-TC 2024</vt:lpstr>
      <vt:lpstr>O que é o MMD-TC </vt:lpstr>
      <vt:lpstr>Estrutura</vt:lpstr>
      <vt:lpstr>Estrutura</vt:lpstr>
      <vt:lpstr>Escala de Medição</vt:lpstr>
      <vt:lpstr>Resultado Geral de 2024</vt:lpstr>
      <vt:lpstr>Resultado Geral de 2024</vt:lpstr>
      <vt:lpstr>Resultado de 2024 por indicador</vt:lpstr>
      <vt:lpstr>Resultado de 2024 por indicador</vt:lpstr>
      <vt:lpstr>Resultado de 2024 por indicador</vt:lpstr>
      <vt:lpstr>Resultado de 2024 por indicador</vt:lpstr>
      <vt:lpstr>Principais avanços</vt:lpstr>
      <vt:lpstr>Principais avanços</vt:lpstr>
      <vt:lpstr>Pontos de atenção</vt:lpstr>
      <vt:lpstr>Boas Práticas apresentadas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ALVARO MIRANDA LEITE RIBEIRO</dc:creator>
  <cp:lastModifiedBy>MARÍLIA GONÇALVES DE CARVALHO</cp:lastModifiedBy>
  <cp:revision>62</cp:revision>
  <dcterms:created xsi:type="dcterms:W3CDTF">2024-06-06T17:57:19Z</dcterms:created>
  <dcterms:modified xsi:type="dcterms:W3CDTF">2024-10-08T18:31:14Z</dcterms:modified>
</cp:coreProperties>
</file>